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61" r:id="rId5"/>
    <p:sldId id="348" r:id="rId6"/>
    <p:sldId id="262" r:id="rId7"/>
    <p:sldId id="359" r:id="rId8"/>
    <p:sldId id="266" r:id="rId9"/>
    <p:sldId id="267" r:id="rId10"/>
    <p:sldId id="360" r:id="rId11"/>
    <p:sldId id="361" r:id="rId12"/>
    <p:sldId id="362" r:id="rId13"/>
    <p:sldId id="363" r:id="rId14"/>
    <p:sldId id="364" r:id="rId15"/>
    <p:sldId id="365" r:id="rId16"/>
    <p:sldId id="272" r:id="rId17"/>
    <p:sldId id="349" r:id="rId18"/>
    <p:sldId id="273" r:id="rId19"/>
    <p:sldId id="275" r:id="rId20"/>
    <p:sldId id="277" r:id="rId21"/>
    <p:sldId id="278" r:id="rId22"/>
    <p:sldId id="280" r:id="rId23"/>
    <p:sldId id="281" r:id="rId24"/>
    <p:sldId id="366" r:id="rId25"/>
    <p:sldId id="367" r:id="rId26"/>
    <p:sldId id="368" r:id="rId27"/>
    <p:sldId id="285" r:id="rId28"/>
    <p:sldId id="369" r:id="rId29"/>
    <p:sldId id="371" r:id="rId30"/>
    <p:sldId id="372" r:id="rId31"/>
    <p:sldId id="373" r:id="rId32"/>
    <p:sldId id="289" r:id="rId33"/>
    <p:sldId id="290" r:id="rId34"/>
    <p:sldId id="291" r:id="rId35"/>
    <p:sldId id="292" r:id="rId36"/>
    <p:sldId id="293" r:id="rId37"/>
    <p:sldId id="294" r:id="rId38"/>
    <p:sldId id="295" r:id="rId39"/>
    <p:sldId id="296" r:id="rId40"/>
    <p:sldId id="297" r:id="rId41"/>
    <p:sldId id="298" r:id="rId42"/>
    <p:sldId id="299" r:id="rId43"/>
    <p:sldId id="374" r:id="rId44"/>
    <p:sldId id="375" r:id="rId45"/>
    <p:sldId id="376" r:id="rId46"/>
    <p:sldId id="377" r:id="rId47"/>
    <p:sldId id="378" r:id="rId48"/>
    <p:sldId id="379" r:id="rId49"/>
    <p:sldId id="380" r:id="rId50"/>
    <p:sldId id="381" r:id="rId51"/>
    <p:sldId id="382" r:id="rId52"/>
    <p:sldId id="383" r:id="rId53"/>
    <p:sldId id="384" r:id="rId54"/>
    <p:sldId id="385" r:id="rId55"/>
    <p:sldId id="386" r:id="rId56"/>
    <p:sldId id="388" r:id="rId57"/>
    <p:sldId id="387" r:id="rId58"/>
    <p:sldId id="389" r:id="rId59"/>
    <p:sldId id="390" r:id="rId60"/>
    <p:sldId id="391" r:id="rId61"/>
    <p:sldId id="392" r:id="rId62"/>
    <p:sldId id="393" r:id="rId63"/>
    <p:sldId id="394" r:id="rId64"/>
    <p:sldId id="395" r:id="rId65"/>
    <p:sldId id="396" r:id="rId66"/>
    <p:sldId id="397" r:id="rId67"/>
    <p:sldId id="398" r:id="rId68"/>
    <p:sldId id="399" r:id="rId69"/>
    <p:sldId id="400" r:id="rId70"/>
    <p:sldId id="401" r:id="rId71"/>
    <p:sldId id="402" r:id="rId72"/>
    <p:sldId id="403" r:id="rId73"/>
    <p:sldId id="404" r:id="rId74"/>
    <p:sldId id="405" r:id="rId75"/>
    <p:sldId id="406" r:id="rId76"/>
    <p:sldId id="407" r:id="rId77"/>
    <p:sldId id="408" r:id="rId78"/>
    <p:sldId id="409" r:id="rId79"/>
    <p:sldId id="410" r:id="rId80"/>
    <p:sldId id="411" r:id="rId81"/>
    <p:sldId id="412" r:id="rId82"/>
    <p:sldId id="413" r:id="rId83"/>
    <p:sldId id="414" r:id="rId84"/>
    <p:sldId id="415" r:id="rId85"/>
    <p:sldId id="416" r:id="rId86"/>
    <p:sldId id="417" r:id="rId87"/>
    <p:sldId id="418" r:id="rId88"/>
    <p:sldId id="419" r:id="rId89"/>
    <p:sldId id="420" r:id="rId90"/>
    <p:sldId id="421" r:id="rId91"/>
    <p:sldId id="422" r:id="rId92"/>
    <p:sldId id="423" r:id="rId93"/>
    <p:sldId id="424" r:id="rId94"/>
    <p:sldId id="425" r:id="rId95"/>
  </p:sldIdLst>
  <p:sldSz cx="18288000" cy="10287000"/>
  <p:notesSz cx="6858000" cy="9144000"/>
  <p:embeddedFontLst>
    <p:embeddedFont>
      <p:font typeface="Aileron" panose="020B0604020202020204" charset="0"/>
      <p:regular r:id="rId96"/>
    </p:embeddedFont>
    <p:embeddedFont>
      <p:font typeface="Aileron Bold" panose="020B0604020202020204" charset="0"/>
      <p:regular r:id="rId97"/>
    </p:embeddedFont>
    <p:embeddedFont>
      <p:font typeface="Aileron Heavy" panose="020B0604020202020204" charset="0"/>
      <p:regular r:id="rId98"/>
    </p:embeddedFont>
    <p:embeddedFont>
      <p:font typeface="Aileron Ultra-Bold" panose="020B0604020202020204" charset="0"/>
      <p:regular r:id="rId99"/>
    </p:embeddedFont>
    <p:embeddedFont>
      <p:font typeface="Verdana" panose="020B0604030504040204" pitchFamily="34" charset="0"/>
      <p:regular r:id="rId100"/>
      <p:bold r:id="rId101"/>
      <p:italic r:id="rId102"/>
      <p:boldItalic r:id="rId10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22" autoAdjust="0"/>
  </p:normalViewPr>
  <p:slideViewPr>
    <p:cSldViewPr>
      <p:cViewPr varScale="1">
        <p:scale>
          <a:sx n="46" d="100"/>
          <a:sy n="46" d="100"/>
        </p:scale>
        <p:origin x="6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font" Target="fonts/font7.fntdata"/><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font" Target="fonts/font5.fntdata"/><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font" Target="fonts/font3.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font" Target="fonts/font8.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font" Target="fonts/font4.fntdata"/><Relationship Id="rId10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font" Target="fonts/font2.fntdata"/><Relationship Id="rId10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hyperlink" Target="https://it.indeed.com/jobs?q=&amp;l=Casei+Gerola,+Lombardia&amp;radius=0&amp;from=searchOnDesktopSerp&amp;vjk=ce02d7a4e77253c8&amp;advn=9331979164345338"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Epf-Elettrotecnica-Srl?from=mobviewjob&amp;tk=1ije33v84h62t800&amp;fromjk=ce02d7a4e77253c8&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it.indeed.com/jobs?q=&amp;l=Casei+Gerola,+Lombardia&amp;radius=0&amp;from=searchOnDesktopSerp&amp;vjk=d20755e9f88d9a60&amp;advn=2771740017613319"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Job-Just-On-Business?from=mobviewjob&amp;tk=1ije3gcbmghjb804&amp;fromjk=d20755e9f88d9a60&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it.indeed.com/jobs?q=&amp;l=Casei+Gerola,+Lombardia&amp;radius=0&amp;from=searchOnDesktopSerp&amp;vjk=6703cc55752c1b06"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Gemok-Srl-1?from=mobviewjob&amp;tk=1ije3uk7cjvkl86v&amp;fromjk=6703cc55752c1b06&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it.indeed.com/jobs?q=&amp;l=Casei+Gerola,+Lombardia&amp;radius=0&amp;start=10&amp;vjk=55ad40407d02de88"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Glem-Srl?from=mobviewjob&amp;tk=1ije47je0ghi2807&amp;fromjk=55ad40407d02de88&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it.indeed.com/offerte-lavoro?l=Casei+Gerola,+Lombardia&amp;radius=0&amp;vjk=e16e0a5fa50d1f1c"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Gemok-Srl-1?from=mobviewjob&amp;tk=1ijj5cjunj0i1800&amp;fromjk=e16e0a5fa50d1f1c&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it.indeed.com/offerte-lavoro?l=Casei+Gerola,+Lombardia&amp;radius=0&amp;vjk=e16e0a5fa50d1f1c" TargetMode="External"/><Relationship Id="rId3" Type="http://schemas.openxmlformats.org/officeDocument/2006/relationships/image" Target="../media/image15.svg"/><Relationship Id="rId7" Type="http://schemas.openxmlformats.org/officeDocument/2006/relationships/hyperlink" Target="https://it.indeed.com/cmp/Maxi-Di-S.r.l.-1?campaignid=mobvjcmp&amp;from=mobviewjob&amp;tk=1i12q9dpbj0j3801&amp;from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Epf-Elettrotecnica-Srl?from=mobviewjob&amp;tk=1ijj5k8rpj0i8800&amp;fromjk=ce02d7a4e77253c8&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219483c06d69a36a"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mailto:voghera@provincia.pv.it"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mailto:voghera@provincia.pv.it"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8" Type="http://schemas.openxmlformats.org/officeDocument/2006/relationships/hyperlink" Target="https://it.indeed.com/offerte-lavoro?l=Codevilla,+Lombardia&amp;radius=0&amp;vjk=338e05b6597a1f02&amp;advn=3664127226272959" TargetMode="External"/><Relationship Id="rId3" Type="http://schemas.openxmlformats.org/officeDocument/2006/relationships/image" Target="../media/image15.svg"/><Relationship Id="rId7" Type="http://schemas.openxmlformats.org/officeDocument/2006/relationships/hyperlink" Target="https://it.indeed.com/jobs?q=&amp;l=Codevilla,+Lombardia&amp;radius=0&amp;from=searchOnDesktopSerp&amp;vjk=611649f8ce3f544b&amp;advn=3463926050903817"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Gi-Group-d927e81c?from=mobviewjob&amp;tk=1ijj65n5pj0jl801&amp;fromjk=611649f8ce3f544b&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Codevilla,+Lombardia&amp;radius=0&amp;vjk=9c6a707eddabb9d6"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L'ancora-Immobiliare?campaignid=mobvjcmp&amp;from=mobviewjob&amp;tk=1i12qfqt9jbrb803&amp;fromjk=9c6a707eddabb9d6"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slide" Target="slide32.xml"/><Relationship Id="rId18" Type="http://schemas.openxmlformats.org/officeDocument/2006/relationships/slide" Target="slide27.xml"/><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slide" Target="slide31.xml"/><Relationship Id="rId2" Type="http://schemas.openxmlformats.org/officeDocument/2006/relationships/slide" Target="slide22.xml"/><Relationship Id="rId16" Type="http://schemas.openxmlformats.org/officeDocument/2006/relationships/slide" Target="slide16.xml"/><Relationship Id="rId1" Type="http://schemas.openxmlformats.org/officeDocument/2006/relationships/slideLayout" Target="../slideLayouts/slideLayout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slide" Target="slide4.xml"/><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Codevilla,+Lombardia&amp;radius=0&amp;vjk=a97dfff2118148c7&amp;advn=366412722627295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e.ta.-Srl?campaignid=mobvjcmp&amp;from=mobviewjob&amp;tk=1ib7n5eejj6u8853&amp;fromjk=a97dfff2118148c7"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Codevilla,+Lombardia&amp;radius=0&amp;vjk=fcd3c379e54028f5&amp;advn=366412722627295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e.ta.-Srl?campaignid=mobvjcmp&amp;from=mobviewjob&amp;tk=1ib7n8i8qj0hq8b1&amp;fromjk=fcd3c379e54028f5"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Godiasco,+Lombardia&amp;radius=0&amp;from=searchOnDesktopSerp&amp;vjk=c37a789e60ffd178"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entre-Per-L'impiego-Di-Pavia?campaignid=mobvjcmp&amp;from=mobviewjob&amp;tk=1i12r00h9l134803&amp;fromjk=4e0d429fe1ca5dfc"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cmp/Ita-f4c583a8?from=mobviewjob&amp;tk=1ijj71o7pj0jl800&amp;fromjk=c37a789e60ffd178&amp;attributionid=mobvjcmp"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Godiasco,+Lombardia&amp;radius=0&amp;from=searchOnDesktopSerp&amp;vjk=5dcb494eeeee2236"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entre-Per-L'impiego-Di-Pavia?campaignid=mobvjcmp&amp;from=mobviewjob&amp;tk=1i12r00h9l134803&amp;fromjk=4e0d429fe1ca5dfc"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cmp/Ita-f4c583a8?from=mobviewjob&amp;tk=1ijj71o7pj0jl800&amp;fromjk=c37a789e60ffd178&amp;attributionid=mobvjcmp"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Godiasco,+Lombardia&amp;radius=0&amp;from=searchOnDesktopSerp&amp;vjk=5b16692240c6c454"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entre-Per-L'impiego-Di-Pavia?campaignid=mobvjcmp&amp;from=mobviewjob&amp;tk=1i12r00h9l134803&amp;fromjk=4e0d429fe1ca5dfc"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cmp/Ita-f4c583a8?from=mobviewjob&amp;tk=1ijj71o7pj0jl800&amp;fromjk=c37a789e60ffd178&amp;attributionid=mobvjcmp"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Godiasco,+Lombardia&amp;radius=0&amp;from=searchOnDesktopSerp&amp;vjk=ef38c9f7db84b7c1"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entre-Per-L'impiego-Di-Pavia?campaignid=mobvjcmp&amp;from=mobviewjob&amp;tk=1i12r00h9l134803&amp;fromjk=4e0d429fe1ca5dfc"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cmp/Ita-f4c583a8?from=mobviewjob&amp;tk=1ijj71o7pj0jl800&amp;fromjk=c37a789e60ffd178&amp;attributionid=mobvjcmp"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it.indeed.com/offerte-lavoro?l=Retorbido,+Lombardia&amp;radius=0&amp;vjk=e7bc80e962aad093&amp;advn=4789934714035891" TargetMode="External"/><Relationship Id="rId3" Type="http://schemas.openxmlformats.org/officeDocument/2006/relationships/image" Target="../media/image15.svg"/><Relationship Id="rId7" Type="http://schemas.openxmlformats.org/officeDocument/2006/relationships/hyperlink" Target="mailto:voghera@provincia.pv.it"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nplace-6?campaignid=mobvjcmp&amp;from=mobviewjob&amp;tk=1ib7nhac9j6u7801&amp;fromjk=e7bc80e962aad093"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Rivanazzano,+Lombardia&amp;radius=0&amp;from=searchOnDesktopSerp&amp;vjk=9f9e1e0ec49f7b4c"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l-Centro-SAS?from=mobviewjob&amp;tk=1ijj9a90tioi9800&amp;fromjk=9f9e1e0ec49f7b4c&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29.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Rivanazzano,+Lombardia&amp;radius=0&amp;from=searchOnDesktopSerp&amp;vjk=2543956e352726d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Piccoli-Bimbi?from=mobviewjob&amp;tk=1ijj9jo8pj0ju800&amp;fromjk=2543956e352726df&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0.xml.rels><?xml version="1.0" encoding="UTF-8" standalone="yes"?>
<Relationships xmlns="http://schemas.openxmlformats.org/package/2006/relationships"><Relationship Id="rId8" Type="http://schemas.openxmlformats.org/officeDocument/2006/relationships/hyperlink" Target="https://it.indeed.com/offerte-lavoro?l=Godiasco,+Lombardia&amp;radius=0&amp;vjk=4e0d429fe1ca5dfc" TargetMode="External"/><Relationship Id="rId3" Type="http://schemas.openxmlformats.org/officeDocument/2006/relationships/image" Target="../media/image15.svg"/><Relationship Id="rId7" Type="http://schemas.openxmlformats.org/officeDocument/2006/relationships/hyperlink" Target="https://it.indeed.com/jobs?q=&amp;l=Rivanazzano,+Lombardia&amp;radius=0&amp;from=searchOnDesktopSerp&amp;vjk=bac76b20f7067bd0"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Opus-Srls-1?from=mobviewjob&amp;tk=1ijj9o9ecghgm800&amp;fromjk=bac76b20f7067bd0&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mailto:voghera@provincia.pv.it"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37.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Voghera,+Lombardia&amp;radius=0&amp;vjk=645145fc6a84b5f0&amp;advn=948649239920182"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offerte-lavoro?l=Voghera,+Lombardia&amp;radius=0&amp;vjk=f8ded20b910c8d10&amp;advn=609734400432562"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38.xml.rels><?xml version="1.0" encoding="UTF-8" standalone="yes"?>
<Relationships xmlns="http://schemas.openxmlformats.org/package/2006/relationships"><Relationship Id="rId8" Type="http://schemas.openxmlformats.org/officeDocument/2006/relationships/hyperlink" Target="https://it.indeed.com/offerte-lavoro?l=Voghera,+Lombardia&amp;radius=0&amp;vjk=4162337496632d43&amp;advn=8858104299269423" TargetMode="External"/><Relationship Id="rId3" Type="http://schemas.openxmlformats.org/officeDocument/2006/relationships/image" Target="../media/image15.svg"/><Relationship Id="rId7" Type="http://schemas.openxmlformats.org/officeDocument/2006/relationships/hyperlink" Target="https://it.indeed.com/cmp/Umana?campaignid=mobvjcmp&amp;from=mobviewjob&amp;tk=1idhaqkcmk1f6803&amp;fromjk=0c2a5b904d57f31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offerte-lavoro?l=Voghera,+Lombardia&amp;radius=0&amp;vjk=0cc9656476c47c5a&amp;advn=9826124405751696"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Voghera,+Lombardia&amp;radius=0&amp;vjk=0c2a5b904d57f31f&amp;advn=1759455446579504" TargetMode="External"/></Relationships>
</file>

<file path=ppt/slides/_rels/slide39.xml.rels><?xml version="1.0" encoding="UTF-8" standalone="yes"?>
<Relationships xmlns="http://schemas.openxmlformats.org/package/2006/relationships"><Relationship Id="rId8" Type="http://schemas.openxmlformats.org/officeDocument/2006/relationships/hyperlink" Target="https://it.indeed.com/offerte-lavoro?l=Voghera,+Lombardia&amp;radius=0&amp;vjk=0186023cffad9959&amp;advn=2877373576639597" TargetMode="External"/><Relationship Id="rId3" Type="http://schemas.openxmlformats.org/officeDocument/2006/relationships/image" Target="../media/image15.svg"/><Relationship Id="rId7" Type="http://schemas.openxmlformats.org/officeDocument/2006/relationships/hyperlink" Target="https://it.indeed.com/jobs?q=&amp;l=Voghera,+Lombardia&amp;radius=0&amp;from=searchOnDesktopSerp&amp;vjk=d776c6eb48d221e5&amp;advn=4789934714035891"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Sad-Srl?campaignid=mobvjcmp&amp;from=mobviewjob&amp;tk=1idhb1ksvkhfq800&amp;fromjk=0186023cffad9959" TargetMode="External"/><Relationship Id="rId11" Type="http://schemas.openxmlformats.org/officeDocument/2006/relationships/hyperlink" Target="https://it.indeed.com/offerte-lavoro?l=Voghera,+Lombardia&amp;radius=0&amp;vjk=d5cd178d603d1456" TargetMode="External"/><Relationship Id="rId5" Type="http://schemas.openxmlformats.org/officeDocument/2006/relationships/image" Target="../media/image17.svg"/><Relationship Id="rId10" Type="http://schemas.openxmlformats.org/officeDocument/2006/relationships/hyperlink" Target="https://it.indeed.com/jobs?q=&amp;l=Voghera,+Lombardia&amp;radius=0&amp;from=searchOnDesktopSerp&amp;vjk=60066713fd0ee8c6&amp;advn=4601167644568263" TargetMode="External"/><Relationship Id="rId4" Type="http://schemas.openxmlformats.org/officeDocument/2006/relationships/image" Target="../media/image16.png"/><Relationship Id="rId9" Type="http://schemas.openxmlformats.org/officeDocument/2006/relationships/hyperlink" Target="https://it.indeed.com/cmp/Pollini-Lorenzo-E-Figli-Srl?campaignid=mobvjcmp&amp;from=mobviewjob&amp;tk=1idhb4tiik1et86u&amp;fromjk=d5cd178d603d1456"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40.xml.rels><?xml version="1.0" encoding="UTF-8" standalone="yes"?>
<Relationships xmlns="http://schemas.openxmlformats.org/package/2006/relationships"><Relationship Id="rId8" Type="http://schemas.openxmlformats.org/officeDocument/2006/relationships/hyperlink" Target="https://it.indeed.com/jobs?q=&amp;l=Voghera,+Lombardia&amp;radius=0&amp;from=searchOnDesktopSerp&amp;vjk=34affd8b193a1a9f" TargetMode="External"/><Relationship Id="rId3" Type="http://schemas.openxmlformats.org/officeDocument/2006/relationships/image" Target="../media/image15.svg"/><Relationship Id="rId7" Type="http://schemas.openxmlformats.org/officeDocument/2006/relationships/hyperlink" Target="https://it.indeed.com/offerte-lavoro?l=Voghera,+Lombardia&amp;radius=0&amp;vjk=44aca17884a2ce93&amp;advn=6100121078370146"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Officina-Riparazione-Villa-Massimo?campaignid=mobvjcmp&amp;from=mobviewjob&amp;tk=1i845r7u1k1fq800&amp;fromjk=44aca17884a2ce93"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Voghera,+Lombardia&amp;radius=0&amp;vjk=225baa807847d5ff&amp;advn=1554673905657422" TargetMode="External"/></Relationships>
</file>

<file path=ppt/slides/_rels/slide41.xml.rels><?xml version="1.0" encoding="UTF-8" standalone="yes"?>
<Relationships xmlns="http://schemas.openxmlformats.org/package/2006/relationships"><Relationship Id="rId8" Type="http://schemas.openxmlformats.org/officeDocument/2006/relationships/hyperlink" Target="https://it.indeed.com/offerte-lavoro?l=Voghera,+Lombardia&amp;radius=0&amp;vjk=332cf0732e678c5f&amp;advn=7332526213212532" TargetMode="External"/><Relationship Id="rId3" Type="http://schemas.openxmlformats.org/officeDocument/2006/relationships/image" Target="../media/image15.svg"/><Relationship Id="rId7" Type="http://schemas.openxmlformats.org/officeDocument/2006/relationships/hyperlink" Target="https://it.indeed.com/jobs?q=&amp;l=Voghera,+Lombardia&amp;radius=0&amp;from=searchOnDesktopSerp&amp;vjk=78ccf209ac7a8670"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ediastore-S.r.l.?campaignid=mobvjcmp&amp;from=mobviewjob&amp;tk=1idhbb916khfr800&amp;fromjk=332cf0732e678c5f" TargetMode="External"/><Relationship Id="rId11" Type="http://schemas.openxmlformats.org/officeDocument/2006/relationships/hyperlink" Target="https://it.indeed.com/offerte-lavoro?l=Voghera,+Lombardia&amp;radius=0&amp;vjk=2ecff76cbab84571&amp;advn=8858104299269423" TargetMode="External"/><Relationship Id="rId5" Type="http://schemas.openxmlformats.org/officeDocument/2006/relationships/image" Target="../media/image17.svg"/><Relationship Id="rId10" Type="http://schemas.openxmlformats.org/officeDocument/2006/relationships/hyperlink" Target="https://it.indeed.com/jobs?q=&amp;l=Voghera,+Lombardia&amp;radius=0&amp;from=searchOnDesktopSerp&amp;vjk=41910431a6a73548&amp;advn=8350949755298555" TargetMode="External"/><Relationship Id="rId4" Type="http://schemas.openxmlformats.org/officeDocument/2006/relationships/image" Target="../media/image16.png"/><Relationship Id="rId9" Type="http://schemas.openxmlformats.org/officeDocument/2006/relationships/hyperlink" Target="https://it.indeed.com/cmp/Cos-Cooperativa-Sociale-1?campaignid=mobvjcmp&amp;from=mobviewjob&amp;tk=1idhbjaem2fuo00n&amp;fromjk=2ecff76cbab84571" TargetMode="External"/></Relationships>
</file>

<file path=ppt/slides/_rels/slide42.xml.rels><?xml version="1.0" encoding="UTF-8" standalone="yes"?>
<Relationships xmlns="http://schemas.openxmlformats.org/package/2006/relationships"><Relationship Id="rId8" Type="http://schemas.openxmlformats.org/officeDocument/2006/relationships/hyperlink" Target="https://it.indeed.com/offerte-lavoro?l=Voghera,+Lombardia&amp;radius=0&amp;vjk=04cb40c8f2f54d7d&amp;advn=899650338678882" TargetMode="External"/><Relationship Id="rId3" Type="http://schemas.openxmlformats.org/officeDocument/2006/relationships/image" Target="../media/image15.svg"/><Relationship Id="rId7" Type="http://schemas.openxmlformats.org/officeDocument/2006/relationships/hyperlink" Target="https://it.indeed.com/jobs?q=&amp;l=Voghera,+Lombardia&amp;radius=0&amp;start=10&amp;vjk=2a353fc7caefd23b&amp;advn=9014915439371436"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Burger-King?campaignid=mobvjcmp&amp;from=mobviewjob&amp;tk=1idhbmgg0khhq80s&amp;fromjk=04cb40c8f2f54d7d" TargetMode="External"/><Relationship Id="rId11" Type="http://schemas.openxmlformats.org/officeDocument/2006/relationships/hyperlink" Target="https://it.indeed.com/offerte-lavoro?l=Voghera,+Lombardia&amp;radius=0&amp;vjk=5f2c7d6f13c679d4" TargetMode="External"/><Relationship Id="rId5" Type="http://schemas.openxmlformats.org/officeDocument/2006/relationships/image" Target="../media/image17.svg"/><Relationship Id="rId10" Type="http://schemas.openxmlformats.org/officeDocument/2006/relationships/hyperlink" Target="https://it.indeed.com/jobs?q=&amp;l=Voghera,+Lombardia&amp;radius=0&amp;start=10&amp;vjk=e84d0586dcb22790" TargetMode="External"/><Relationship Id="rId4" Type="http://schemas.openxmlformats.org/officeDocument/2006/relationships/image" Target="../media/image16.png"/><Relationship Id="rId9" Type="http://schemas.openxmlformats.org/officeDocument/2006/relationships/hyperlink" Target="https://it.indeed.com/cmp/Eurospin?campaignid=mobvjcmp&amp;from=mobviewjob&amp;tk=1idhbq8vvjth7803&amp;fromjk=5f2c7d6f13c679d4" TargetMode="External"/></Relationships>
</file>

<file path=ppt/slides/_rels/slide4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slide" Target="slide44.xml"/><Relationship Id="rId18" Type="http://schemas.openxmlformats.org/officeDocument/2006/relationships/slide" Target="slide69.xml"/><Relationship Id="rId26" Type="http://schemas.openxmlformats.org/officeDocument/2006/relationships/slide" Target="slide85.xml"/><Relationship Id="rId3" Type="http://schemas.openxmlformats.org/officeDocument/2006/relationships/image" Target="../media/image5.svg"/><Relationship Id="rId21" Type="http://schemas.openxmlformats.org/officeDocument/2006/relationships/slide" Target="slide75.xml"/><Relationship Id="rId7" Type="http://schemas.openxmlformats.org/officeDocument/2006/relationships/image" Target="../media/image9.svg"/><Relationship Id="rId12" Type="http://schemas.openxmlformats.org/officeDocument/2006/relationships/slide" Target="slide52.xml"/><Relationship Id="rId17" Type="http://schemas.openxmlformats.org/officeDocument/2006/relationships/slide" Target="slide67.xml"/><Relationship Id="rId25" Type="http://schemas.openxmlformats.org/officeDocument/2006/relationships/slide" Target="slide93.xml"/><Relationship Id="rId2" Type="http://schemas.openxmlformats.org/officeDocument/2006/relationships/image" Target="../media/image4.png"/><Relationship Id="rId16" Type="http://schemas.openxmlformats.org/officeDocument/2006/relationships/slide" Target="slide62.xml"/><Relationship Id="rId20" Type="http://schemas.openxmlformats.org/officeDocument/2006/relationships/slide" Target="slide70.xml"/><Relationship Id="rId29" Type="http://schemas.openxmlformats.org/officeDocument/2006/relationships/slide" Target="slide63.xml"/><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svg"/><Relationship Id="rId24" Type="http://schemas.openxmlformats.org/officeDocument/2006/relationships/slide" Target="slide74.xml"/><Relationship Id="rId5" Type="http://schemas.openxmlformats.org/officeDocument/2006/relationships/image" Target="../media/image19.svg"/><Relationship Id="rId15" Type="http://schemas.openxmlformats.org/officeDocument/2006/relationships/slide" Target="slide53.xml"/><Relationship Id="rId23" Type="http://schemas.openxmlformats.org/officeDocument/2006/relationships/slide" Target="slide68.xml"/><Relationship Id="rId28" Type="http://schemas.openxmlformats.org/officeDocument/2006/relationships/slide" Target="slide84.xml"/><Relationship Id="rId10" Type="http://schemas.openxmlformats.org/officeDocument/2006/relationships/image" Target="../media/image12.png"/><Relationship Id="rId19" Type="http://schemas.openxmlformats.org/officeDocument/2006/relationships/slide" Target="slide71.xml"/><Relationship Id="rId4" Type="http://schemas.openxmlformats.org/officeDocument/2006/relationships/image" Target="../media/image18.png"/><Relationship Id="rId9" Type="http://schemas.openxmlformats.org/officeDocument/2006/relationships/image" Target="../media/image11.svg"/><Relationship Id="rId14" Type="http://schemas.openxmlformats.org/officeDocument/2006/relationships/slide" Target="slide58.xml"/><Relationship Id="rId22" Type="http://schemas.openxmlformats.org/officeDocument/2006/relationships/slide" Target="slide49.xml"/><Relationship Id="rId27" Type="http://schemas.openxmlformats.org/officeDocument/2006/relationships/slide" Target="slide90.xml"/></Relationships>
</file>

<file path=ppt/slides/_rels/slide4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4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4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47.xml.rels><?xml version="1.0" encoding="UTF-8" standalone="yes"?>
<Relationships xmlns="http://schemas.openxmlformats.org/package/2006/relationships"><Relationship Id="rId8" Type="http://schemas.openxmlformats.org/officeDocument/2006/relationships/hyperlink" Target="https://it.indeed.com/jobs?q=&amp;l=Broni,+Lombardia&amp;radius=0&amp;from=searchOnDesktopSerp&amp;vjk=d14f416cf2a0d7f3" TargetMode="External"/><Relationship Id="rId3" Type="http://schemas.openxmlformats.org/officeDocument/2006/relationships/image" Target="../media/image15.svg"/><Relationship Id="rId7" Type="http://schemas.openxmlformats.org/officeDocument/2006/relationships/hyperlink" Target="https://it.indeed.com/offerte-lavoro?l=Broni,+Lombardia&amp;radius=0&amp;vjk=d6bd2a864efc664b&amp;advn=510671498192312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Esselunga?from=mobviewjob&amp;tk=1ijnn4ofjghhq800&amp;fromjk=d14f416cf2a0d7f3&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48.xml.rels><?xml version="1.0" encoding="UTF-8" standalone="yes"?>
<Relationships xmlns="http://schemas.openxmlformats.org/package/2006/relationships"><Relationship Id="rId8" Type="http://schemas.openxmlformats.org/officeDocument/2006/relationships/hyperlink" Target="https://it.indeed.com/jobs?q=&amp;l=Broni,+Lombardia&amp;radius=0&amp;from=searchOnDesktopSerp&amp;vjk=c162249ae99bfb86" TargetMode="External"/><Relationship Id="rId3" Type="http://schemas.openxmlformats.org/officeDocument/2006/relationships/image" Target="../media/image15.svg"/><Relationship Id="rId7" Type="http://schemas.openxmlformats.org/officeDocument/2006/relationships/hyperlink" Target="https://it.indeed.com/cmp/Clindent-1?campaignid=mobvjcmp&amp;from=mobviewjob&amp;tk=1ie35fvu2jtgm80a&amp;fromjk=d6bd2a864efc664b"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Tempi-Moderni-Spa?from=mobviewjob&amp;tk=1ijobn2lnhpki800&amp;fromjk=c162249ae99bfb86&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4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lever-Bioscience-Srl?campaignid=mobvjcmp&amp;from=mobviewjob&amp;tk=1ib7rmtn2j0hq89f&amp;fromjk=db12968bc9a79306"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5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lever-Bioscience-Srl?campaignid=mobvjcmp&amp;from=mobviewjob&amp;tk=1ib7rmtn2j0hq89f&amp;fromjk=db12968bc9a79306"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1.xml.rels><?xml version="1.0" encoding="UTF-8" standalone="yes"?>
<Relationships xmlns="http://schemas.openxmlformats.org/package/2006/relationships"><Relationship Id="rId8" Type="http://schemas.openxmlformats.org/officeDocument/2006/relationships/hyperlink" Target="https://it.indeed.com/jobs?q=&amp;l=Campospinoso,+Lombardia&amp;radius=0&amp;from=searchOnDesktopSerp&amp;vjk=e5528f6620b7a83b" TargetMode="External"/><Relationship Id="rId3" Type="http://schemas.openxmlformats.org/officeDocument/2006/relationships/image" Target="../media/image15.svg"/><Relationship Id="rId7" Type="http://schemas.openxmlformats.org/officeDocument/2006/relationships/hyperlink" Target="https://it.indeed.com/cmp/Clever-Bioscience-Srl?campaignid=mobvjcmp&amp;from=mobviewjob&amp;tk=1ie35m34nk1t5800&amp;fromjk=8d016213c1ff9114"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Sun-Family?from=mobviewjob&amp;tk=1ijocg52q276p001&amp;fromjk=e5528f6620b7a83b&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mpospinoso,+Lombardia&amp;radius=0&amp;vjk=8d016213c1ff9114&amp;advn=78893062105357"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53.xml.rels><?xml version="1.0" encoding="UTF-8" standalone="yes"?>
<Relationships xmlns="http://schemas.openxmlformats.org/package/2006/relationships"><Relationship Id="rId8" Type="http://schemas.openxmlformats.org/officeDocument/2006/relationships/hyperlink" Target="https://it.indeed.com/jobs?q=&amp;l=Santa+Maria+della+Versa,+Lombardia&amp;radius=0&amp;from=searchOnDesktopSerp&amp;vjk=68acb087c21692d2" TargetMode="External"/><Relationship Id="rId3" Type="http://schemas.openxmlformats.org/officeDocument/2006/relationships/image" Target="../media/image15.svg"/><Relationship Id="rId7" Type="http://schemas.openxmlformats.org/officeDocument/2006/relationships/hyperlink" Target="https://it.indeed.com/cmp/Papalini-Spa?from=mobviewjob&amp;tk=1ijodcs4skhju800&amp;fromjk=68acb087c21692d2&amp;attributionid=mobvjcmp"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oopselios-1?campaignid=mobvjcmp&amp;from=mobviewjob&amp;tk=1i8dcpaq0hpkg800&amp;fromjk=ba579c9dd8cc4ef1"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4.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Stradella,+Lombardia&amp;radius=0&amp;vjk=606cf54aa197b42b"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onfort-Place-Spa?from=mobviewjob&amp;tk=1ijqsjtj32g5l000&amp;fromjk=606cf54aa197b42b&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5.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cmp/Aldia-Cooperativa-Sociale-2?from=mobviewjob&amp;tk=1ijqsv57aghhj800&amp;fromjk=da8b11bdd2aa0625&amp;attributionid=mobvjcmp"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offerte-lavoro?l=Stradella,+Lombardia&amp;radius=0&amp;vjk=da8b11bdd2aa0625&amp;advn=660769597042258"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6.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cmp/Aldia-Cooperativa-Sociale-2?from=mobviewjob&amp;tk=1ijqsv57aghhj800&amp;fromjk=da8b11bdd2aa0625&amp;attributionid=mobvjcmp"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offerte-lavoro?l=Stradella,+Lombardia&amp;radius=0&amp;vjk=d4c606eb9e317511&amp;advn=660769597042258"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7.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Stradella,+Lombardia&amp;radius=0&amp;vjk=b643849154b26eb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Dbg-Societ%C3%A0-Cooperativa?from=mobviewjob&amp;tk=1ijqthjpijboi807&amp;fromjk=b643849154b26ebf&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8.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Stradella,+Lombardia&amp;radius=0&amp;vjk=b643849154b26eb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Sant-Andrea-Srl?from=mobviewjob&amp;tk=1ijqu9gnpkk2s801&amp;fromjk=0ba2bd4e64ccd36e&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59.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Stradella,+Lombardia&amp;radius=0&amp;vjk=b643849154b26eb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Bar-Milano-Di-Xia-Lingyu-1?from=mobviewjob&amp;tk=1ijqvjk6okk2r802&amp;fromjk=869c1ba218d1288d&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8" Type="http://schemas.openxmlformats.org/officeDocument/2006/relationships/hyperlink" Target="https://it.indeed.com/jobs?q=&amp;l=Casei+Gerola,+Lombardia&amp;radius=0&amp;from=searchOnDesktopSerp&amp;vjk=ddd2a79ab8738efb&amp;advn=3543735645066029" TargetMode="External"/><Relationship Id="rId3" Type="http://schemas.openxmlformats.org/officeDocument/2006/relationships/image" Target="../media/image15.svg"/><Relationship Id="rId7" Type="http://schemas.openxmlformats.org/officeDocument/2006/relationships/hyperlink" Target="https://it.indeed.com/cmp/Ecoprogram-Flotte-Spa?campaignid=mobvjcmp&amp;from=mobviewjob&amp;tk=1ib7k3ptt276r009&amp;fromjk=dc472ff3dcadaf96"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d-Logistics?from=mobviewjob&amp;tk=1ije2a04mkhev803&amp;fromjk=ddd2a79ab8738efb&amp;attributionid=mobvjcmp" TargetMode="External"/><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hyperlink" Target="https://it.indeed.com/offerte-lavoro?l=Casei+Gerola,+Lombardia&amp;radius=0&amp;vjk=dc472ff3dcadaf96&amp;advn=27904146952409" TargetMode="External"/></Relationships>
</file>

<file path=ppt/slides/_rels/slide60.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Stradella,+Lombardia&amp;radius=0&amp;vjk=b643849154b26eb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perauto-Spa-1?from=mobviewjob&amp;tk=1ijqvqm54iahq863&amp;fromjk=f7a05155f8b5d9eb&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7.svg"/><Relationship Id="rId4" Type="http://schemas.openxmlformats.org/officeDocument/2006/relationships/image" Target="../media/image16.png"/></Relationships>
</file>

<file path=ppt/slides/_rels/slide62.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21.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Residenza-Lonati-Cooperativa-Sociale-Onlus?from=mobviewjob&amp;tk=1ijr0k10ukhj680k&amp;fromjk=5da92db1778453a2&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5.svg"/><Relationship Id="rId7" Type="http://schemas.openxmlformats.org/officeDocument/2006/relationships/hyperlink" Target="https://it.indeed.com/jobs?q=&amp;l=Casatisma,+Lombardia&amp;radius=0&amp;from=searchOnDesktopSerp&amp;vjk=2e1eb689093cc21e"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Aldia-Cooperativa-Sociale-2?from=mobviewjob&amp;tk=1ijr0r4e2iahq800&amp;fromjk=2e1eb689093cc21e&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17.svg"/><Relationship Id="rId4" Type="http://schemas.openxmlformats.org/officeDocument/2006/relationships/image" Target="../media/image16.png"/></Relationships>
</file>

<file path=ppt/slides/_rels/slide6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17.svg"/><Relationship Id="rId4" Type="http://schemas.openxmlformats.org/officeDocument/2006/relationships/image" Target="../media/image16.png"/></Relationships>
</file>

<file path=ppt/slides/_rels/slide66.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5.svg"/><Relationship Id="rId7" Type="http://schemas.openxmlformats.org/officeDocument/2006/relationships/hyperlink" Target="https://it.indeed.com/jobs?q=&amp;l=Casteggio,+Lombardia&amp;radius=0&amp;from=searchOnDesktopSerp&amp;vjk=70db5f0bb35737bb"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axi-Di-S.r.l.-1?from=mobviewjob&amp;tk=1ijr2ghbdh31a86q&amp;fromjk=70db5f0bb35737bb&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5.svg"/><Relationship Id="rId7" Type="http://schemas.openxmlformats.org/officeDocument/2006/relationships/hyperlink" Target="https://it.indeed.com/jobs?q=&amp;l=Casteggio,+Lombardia&amp;radius=0&amp;from=searchOnDesktopSerp&amp;vjk=70db5f0bb35737bb"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General-Assistance-3?from=mobviewjob&amp;tk=1ijr2n8qpjbp481c&amp;fromjk=f703d9e559363e48&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6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17.svg"/><Relationship Id="rId4" Type="http://schemas.openxmlformats.org/officeDocument/2006/relationships/image" Target="../media/image16.png"/></Relationships>
</file>

<file path=ppt/slides/_rels/slide6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17.sv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hyperlink" Target="https://it.indeed.com/cmp/Ecoprogram-Flotte-Spa?campaignid=mobvjcmp&amp;from=mobviewjob&amp;tk=1ib7k3ptt276r009&amp;fromjk=dc472ff3dcadaf96" TargetMode="External"/><Relationship Id="rId3" Type="http://schemas.openxmlformats.org/officeDocument/2006/relationships/image" Target="../media/image14.png"/><Relationship Id="rId7" Type="http://schemas.openxmlformats.org/officeDocument/2006/relationships/hyperlink" Target="https://it.indeed.com/cmp/Id-Logistics?from=mobviewjob&amp;tk=1ije2a04mkhev803&amp;fromjk=ddd2a79ab8738efb&amp;attributionid=mobvjcmp" TargetMode="Externa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hyperlink" Target="https://it.indeed.com/offerte-lavoro?l=Casei+Gerola,+Lombardia&amp;radius=0&amp;vjk=dc472ff3dcadaf96&amp;advn=27904146952409" TargetMode="External"/><Relationship Id="rId4" Type="http://schemas.openxmlformats.org/officeDocument/2006/relationships/image" Target="../media/image15.svg"/><Relationship Id="rId9" Type="http://schemas.openxmlformats.org/officeDocument/2006/relationships/hyperlink" Target="https://it.indeed.com/jobs?q=&amp;l=Casei+Gerola,+Lombardia&amp;radius=0&amp;from=searchOnDesktopSerp&amp;vjk=af9a2fb5960edb0d&amp;advn=3543735645066029" TargetMode="External"/></Relationships>
</file>

<file path=ppt/slides/_rels/slide7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17.svg"/><Relationship Id="rId4" Type="http://schemas.openxmlformats.org/officeDocument/2006/relationships/image" Target="../media/image16.png"/></Relationships>
</file>

<file path=ppt/slides/_rels/slide7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ediaworld?from=mobviewjob&amp;tk=1ijr3f877j0jb801&amp;fromjk=eb12e6d8d8b8939f&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Hdental?from=mobviewjob&amp;tk=1ijr3m1kokhj6800&amp;fromjk=de0fe2281821645b&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3.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25.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jobs?q=&amp;l=Montebello+della+Battaglia,+Lombardia&amp;radius=0&amp;from=searchOnDesktopSerp&amp;vjk=eb12e6d8d8b8939f"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4.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Job-Just-On-Business?from=mobviewjob&amp;tk=1ijr455suh31a800&amp;fromjk=411de3a8a344dd6a&amp;attributionid=mobvjcmp"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jobs?q=&amp;l=Montebello+della+Battaglia,+Lombardia&amp;radius=0&amp;from=searchOnDesktopSerp&amp;vjk=2072460b26a7098e#:~:text=%2D%20job%20post-,Labor%20Services,-3.1"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arpisa?campaignid=mobvjcmp&amp;from=mobviewjob&amp;tk=1ijr4eurujthg802&amp;fromjk=38b97101ed408421"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edia-Markt?campaignid=mobvjcmp&amp;from=mobviewjob&amp;tk=1ijr4htt5h60j800&amp;fromjk=7f6abe92ea6d243e"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Nespresso-47fe2ab2?campaignid=mobvjcmp&amp;from=mobviewjob&amp;tk=1ijr4oba7hpkg87b&amp;fromjk=868cc186bd7fe678"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7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per-La-Grande-I-2?campaignid=mobvjcmp&amp;from=mobviewjob&amp;tk=1ijr574kmic3n800&amp;fromjk=a3bb8f9d31a5e83f"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Casei+Gerola,+Lombardia&amp;radius=0&amp;vjk=6195b97bf29193e1"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axi-Di-S.r.l.-1?campaignid=mobvjcmp&amp;from=mobviewjob&amp;tk=1hub565mklgbc800&amp;fromjk=6195b97bf29193e1"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per-La-Grande-I-2?campaignid=mobvjcmp&amp;from=mobviewjob&amp;tk=1ijr574kmic3n800&amp;fromjk=a3bb8f9d31a5e83f"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Target-Italia?campaignid=mobvjcmp&amp;from=mobviewjob&amp;tk=1ijr5fnrthpkg807&amp;fromjk=3ceff17b6a45e002"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JD-Sports-Fashion?campaignid=mobvjcmp&amp;from=mobviewjob&amp;tk=1ijr5jiu1kk1a803&amp;fromjk=d77ace04eaf65187"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3.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atch-Srl?campaignid=mobvjcmp&amp;from=mobviewjob&amp;tk=1ijr67g7rh60j803&amp;fromjk=2986a1e862e8f25d"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4.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Smart-Srl-1?campaignid=mobvjcmp&amp;from=mobviewjob&amp;tk=1ijr6ec68k1dj80l&amp;fromjk=8f7eda51e0604721"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Demetra-Group?campaignid=mobvjcmp&amp;from=mobviewjob&amp;tk=1ijr8gj2524c0000&amp;fromjk=ab9ef467dc5d8ae7"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Sephora?campaignid=mobvjcmp&amp;from=mobviewjob&amp;tk=1ijr8t947kk2s802&amp;fromjk=f47212400606486c"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per-La-Grande-I-2?campaignid=mobvjcmp&amp;from=mobviewjob&amp;tk=1ijr97rv4hpku800&amp;fromjk=c60f6d03aa6e1c04"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Iper-La-Grande-I-2?campaignid=mobvjcmp&amp;from=mobviewjob&amp;tk=1ijr97rv4hpku800&amp;fromjk=c60f6d03aa6e1c04"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8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Montebello+della+Battaglia,+Lombardia&amp;radius=0&amp;from=searchOnDesktopSerp&amp;vjk=eb12e6d8d8b8939f"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Essilorluxottica-1?campaignid=mobvjcmp&amp;from=mobviewjob&amp;tk=1ijr9jm47j0ie803&amp;fromjk=5d56e81b48a9a5f5"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hyperlink" Target="https://it.indeed.com/offerte-lavoro?l=Casei+Gerola,+Lombardia&amp;radius=0&amp;vjk=219483c06d69a36a"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Maxi-Di-S.r.l.-1?campaignid=mobvjcmp&amp;from=mobviewjob&amp;tk=1i12q9dpbj0j3801&amp;fromjk=219483c06d69a36a"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9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Pinarolo+Po,+Lombardia&amp;radius=0&amp;from=searchOnDesktopSerp&amp;vjk=4bd2fe465a3e8b9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oopselios-1?campaignid=mobvjcmp&amp;from=mobviewjob&amp;tk=1ijr9tko9ic0i801&amp;fromjk=4bd2fe465a3e8b99"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9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Pinarolo+Po,+Lombardia&amp;radius=0&amp;from=searchOnDesktopSerp&amp;vjk=4bd2fe465a3e8b9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cmp/Coopselios-1?campaignid=mobvjcmp&amp;from=mobviewjob&amp;tk=1ijr9tko9ic0i801&amp;fromjk=4bd2fe465a3e8b99"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9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5.svg"/><Relationship Id="rId7" Type="http://schemas.openxmlformats.org/officeDocument/2006/relationships/hyperlink" Target="https://it.indeed.com/jobs?q=&amp;l=Pinarolo+Po,+Lombardia&amp;radius=0&amp;from=searchOnDesktopSerp&amp;vjk=4bd2fe465a3e8b99" TargetMode="External"/><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hyperlink" Target="https://it.indeed.com/jobs?q=&amp;l=Pinarolo+Po,+Lombardia&amp;radius=0&amp;from=searchOnDesktopSerp&amp;vjk=1a1f591e35c6150d#:~:text=%2D%20job%20post-,AF%20LOGISTICS%20SPA,-Pinarolo%20Po%2C%20Lombardia" TargetMode="External"/><Relationship Id="rId5" Type="http://schemas.openxmlformats.org/officeDocument/2006/relationships/image" Target="../media/image17.svg"/><Relationship Id="rId4" Type="http://schemas.openxmlformats.org/officeDocument/2006/relationships/image" Target="../media/image16.png"/></Relationships>
</file>

<file path=ppt/slides/_rels/slide9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17.svg"/><Relationship Id="rId4" Type="http://schemas.openxmlformats.org/officeDocument/2006/relationships/image" Target="../media/image16.png"/></Relationships>
</file>

<file path=ppt/slides/_rels/slide9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AutoShape 3"/>
          <p:cNvSpPr/>
          <p:nvPr/>
        </p:nvSpPr>
        <p:spPr>
          <a:xfrm>
            <a:off x="13144500" y="0"/>
            <a:ext cx="5143500" cy="5143500"/>
          </a:xfrm>
          <a:prstGeom prst="rect">
            <a:avLst/>
          </a:prstGeom>
          <a:solidFill>
            <a:srgbClr val="019D97"/>
          </a:solidFill>
        </p:spPr>
        <p:txBody>
          <a:bodyPr/>
          <a:lstStyle/>
          <a:p>
            <a:endParaRPr lang="it-IT"/>
          </a:p>
        </p:txBody>
      </p:sp>
      <p:sp>
        <p:nvSpPr>
          <p:cNvPr id="4" name="AutoShape 4"/>
          <p:cNvSpPr/>
          <p:nvPr/>
        </p:nvSpPr>
        <p:spPr>
          <a:xfrm>
            <a:off x="13144500" y="5143500"/>
            <a:ext cx="5143500" cy="5143500"/>
          </a:xfrm>
          <a:prstGeom prst="rect">
            <a:avLst/>
          </a:prstGeom>
          <a:solidFill>
            <a:srgbClr val="642EC7"/>
          </a:solidFill>
        </p:spPr>
        <p:txBody>
          <a:bodyPr/>
          <a:lstStyle/>
          <a:p>
            <a:endParaRPr lang="it-IT"/>
          </a:p>
        </p:txBody>
      </p:sp>
      <p:sp>
        <p:nvSpPr>
          <p:cNvPr id="5" name="Freeform 5"/>
          <p:cNvSpPr/>
          <p:nvPr/>
        </p:nvSpPr>
        <p:spPr>
          <a:xfrm rot="-5400000">
            <a:off x="9749677" y="1748677"/>
            <a:ext cx="6789645" cy="6789645"/>
          </a:xfrm>
          <a:custGeom>
            <a:avLst/>
            <a:gdLst/>
            <a:ahLst/>
            <a:cxnLst/>
            <a:rect l="l" t="t" r="r" b="b"/>
            <a:pathLst>
              <a:path w="6789645" h="6789645">
                <a:moveTo>
                  <a:pt x="0" y="0"/>
                </a:moveTo>
                <a:lnTo>
                  <a:pt x="6789646" y="0"/>
                </a:lnTo>
                <a:lnTo>
                  <a:pt x="6789646" y="6789646"/>
                </a:lnTo>
                <a:lnTo>
                  <a:pt x="0" y="67896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6" name="AutoShape 6"/>
          <p:cNvSpPr/>
          <p:nvPr/>
        </p:nvSpPr>
        <p:spPr>
          <a:xfrm>
            <a:off x="9749677" y="1748677"/>
            <a:ext cx="3394823" cy="3394823"/>
          </a:xfrm>
          <a:prstGeom prst="rect">
            <a:avLst/>
          </a:prstGeom>
          <a:solidFill>
            <a:srgbClr val="FFDE59"/>
          </a:solidFill>
        </p:spPr>
        <p:txBody>
          <a:bodyPr/>
          <a:lstStyle/>
          <a:p>
            <a:endParaRPr lang="it-IT"/>
          </a:p>
        </p:txBody>
      </p:sp>
      <p:grpSp>
        <p:nvGrpSpPr>
          <p:cNvPr id="7" name="Group 7"/>
          <p:cNvGrpSpPr/>
          <p:nvPr/>
        </p:nvGrpSpPr>
        <p:grpSpPr>
          <a:xfrm>
            <a:off x="17532353" y="9809715"/>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4740412"/>
            <a:ext cx="15510623" cy="1022350"/>
          </a:xfrm>
          <a:prstGeom prst="rect">
            <a:avLst/>
          </a:prstGeom>
        </p:spPr>
        <p:txBody>
          <a:bodyPr lIns="0" tIns="0" rIns="0" bIns="0" rtlCol="0" anchor="t">
            <a:spAutoFit/>
          </a:bodyPr>
          <a:lstStyle/>
          <a:p>
            <a:pPr algn="l">
              <a:lnSpc>
                <a:spcPts val="2030"/>
              </a:lnSpc>
              <a:spcBef>
                <a:spcPts val="1522"/>
              </a:spcBef>
            </a:pPr>
            <a:r>
              <a:rPr lang="en-US" sz="1400" spc="280" dirty="0">
                <a:solidFill>
                  <a:srgbClr val="000000"/>
                </a:solidFill>
                <a:latin typeface="Aileron"/>
                <a:ea typeface="Aileron"/>
                <a:cs typeface="Aileron"/>
                <a:sym typeface="Aileron"/>
              </a:rPr>
              <a:t>COMUNI DI BAGNARIA, BORGO PRIOLO, BORGORATTO MORMOROLO, BRALLO DI PREGOLA, CASEI GEROLA, CECIMA, CODEVILLA, CORANA, CORNALE E BASTIDA, COLLI VERDI, GODIASCO SALICE TERME, MENCONICO, MONTALTO PAVESE, MONTESEGALE, PONTE NIZZA, RETORBIDO, RIVANAZZANO TERME, ROCCA SUSELLA, ROMAGNESE, SANTA MARGHERITA DI STAFFORA, SILVANO PIETRA, TORRAZZA COSTE, VAL DI NIZZA, VARZI, VOGHERA E ZAVATTARELLO</a:t>
            </a:r>
          </a:p>
        </p:txBody>
      </p:sp>
      <p:sp>
        <p:nvSpPr>
          <p:cNvPr id="11" name="Freeform 11"/>
          <p:cNvSpPr/>
          <p:nvPr/>
        </p:nvSpPr>
        <p:spPr>
          <a:xfrm>
            <a:off x="281998" y="270410"/>
            <a:ext cx="12389069" cy="1148367"/>
          </a:xfrm>
          <a:custGeom>
            <a:avLst/>
            <a:gdLst/>
            <a:ahLst/>
            <a:cxnLst/>
            <a:rect l="l" t="t" r="r" b="b"/>
            <a:pathLst>
              <a:path w="12389069" h="1148367">
                <a:moveTo>
                  <a:pt x="0" y="0"/>
                </a:moveTo>
                <a:lnTo>
                  <a:pt x="12389069" y="0"/>
                </a:lnTo>
                <a:lnTo>
                  <a:pt x="12389069" y="1148367"/>
                </a:lnTo>
                <a:lnTo>
                  <a:pt x="0" y="1148367"/>
                </a:lnTo>
                <a:lnTo>
                  <a:pt x="0" y="0"/>
                </a:lnTo>
                <a:close/>
              </a:path>
            </a:pathLst>
          </a:custGeom>
          <a:blipFill>
            <a:blip r:embed="rId4"/>
            <a:stretch>
              <a:fillRect l="-1695" r="-1506"/>
            </a:stretch>
          </a:blipFill>
        </p:spPr>
        <p:txBody>
          <a:bodyPr/>
          <a:lstStyle/>
          <a:p>
            <a:endParaRPr lang="it-IT"/>
          </a:p>
        </p:txBody>
      </p:sp>
      <p:grpSp>
        <p:nvGrpSpPr>
          <p:cNvPr id="12" name="Group 12"/>
          <p:cNvGrpSpPr/>
          <p:nvPr/>
        </p:nvGrpSpPr>
        <p:grpSpPr>
          <a:xfrm>
            <a:off x="1028700" y="1825218"/>
            <a:ext cx="16684122" cy="2049406"/>
            <a:chOff x="0" y="186321"/>
            <a:chExt cx="22245496" cy="2732542"/>
          </a:xfrm>
        </p:grpSpPr>
        <p:sp>
          <p:nvSpPr>
            <p:cNvPr id="13" name="TextBox 13"/>
            <p:cNvSpPr txBox="1"/>
            <p:nvPr/>
          </p:nvSpPr>
          <p:spPr>
            <a:xfrm>
              <a:off x="0" y="186321"/>
              <a:ext cx="22245496" cy="1882802"/>
            </a:xfrm>
            <a:prstGeom prst="rect">
              <a:avLst/>
            </a:prstGeom>
          </p:spPr>
          <p:txBody>
            <a:bodyPr lIns="0" tIns="0" rIns="0" bIns="0" rtlCol="0" anchor="t">
              <a:spAutoFit/>
            </a:bodyPr>
            <a:lstStyle/>
            <a:p>
              <a:pPr algn="l">
                <a:lnSpc>
                  <a:spcPts val="10295"/>
                </a:lnSpc>
              </a:pPr>
              <a:r>
                <a:rPr lang="en-US" sz="10399" b="1" spc="-207">
                  <a:solidFill>
                    <a:srgbClr val="000000"/>
                  </a:solidFill>
                  <a:latin typeface="Aileron Heavy"/>
                  <a:ea typeface="Aileron Heavy"/>
                  <a:cs typeface="Aileron Heavy"/>
                  <a:sym typeface="Aileron Heavy"/>
                </a:rPr>
                <a:t>Bollettino del Lavoro</a:t>
              </a:r>
            </a:p>
          </p:txBody>
        </p:sp>
        <p:sp>
          <p:nvSpPr>
            <p:cNvPr id="14" name="TextBox 14"/>
            <p:cNvSpPr txBox="1"/>
            <p:nvPr/>
          </p:nvSpPr>
          <p:spPr>
            <a:xfrm>
              <a:off x="0" y="2405902"/>
              <a:ext cx="17097105" cy="512961"/>
            </a:xfrm>
            <a:prstGeom prst="rect">
              <a:avLst/>
            </a:prstGeom>
          </p:spPr>
          <p:txBody>
            <a:bodyPr lIns="0" tIns="0" rIns="0" bIns="0" rtlCol="0" anchor="t">
              <a:spAutoFit/>
            </a:bodyPr>
            <a:lstStyle/>
            <a:p>
              <a:pPr algn="l">
                <a:lnSpc>
                  <a:spcPts val="3045"/>
                </a:lnSpc>
                <a:spcBef>
                  <a:spcPts val="2283"/>
                </a:spcBef>
              </a:pPr>
              <a:r>
                <a:rPr lang="en-US" sz="2100" spc="420">
                  <a:solidFill>
                    <a:srgbClr val="000000"/>
                  </a:solidFill>
                  <a:latin typeface="Aileron"/>
                  <a:ea typeface="Aileron"/>
                  <a:cs typeface="Aileron"/>
                  <a:sym typeface="Aileron"/>
                </a:rPr>
                <a:t>11 </a:t>
              </a:r>
              <a:r>
                <a:rPr lang="en-US" sz="2100" spc="420" dirty="0">
                  <a:solidFill>
                    <a:srgbClr val="000000"/>
                  </a:solidFill>
                  <a:latin typeface="Aileron"/>
                  <a:ea typeface="Aileron"/>
                  <a:cs typeface="Aileron"/>
                  <a:sym typeface="Aileron"/>
                </a:rPr>
                <a:t>FEBBRAIO 2025</a:t>
              </a:r>
            </a:p>
          </p:txBody>
        </p:sp>
      </p:grpSp>
      <p:sp>
        <p:nvSpPr>
          <p:cNvPr id="15" name="TextBox 15"/>
          <p:cNvSpPr txBox="1"/>
          <p:nvPr/>
        </p:nvSpPr>
        <p:spPr>
          <a:xfrm>
            <a:off x="1028700" y="4169472"/>
            <a:ext cx="15510623" cy="566177"/>
          </a:xfrm>
          <a:prstGeom prst="rect">
            <a:avLst/>
          </a:prstGeom>
        </p:spPr>
        <p:txBody>
          <a:bodyPr lIns="0" tIns="0" rIns="0" bIns="0" rtlCol="0" anchor="t">
            <a:spAutoFit/>
          </a:bodyPr>
          <a:lstStyle/>
          <a:p>
            <a:pPr algn="l">
              <a:lnSpc>
                <a:spcPts val="3564"/>
              </a:lnSpc>
            </a:pPr>
            <a:r>
              <a:rPr lang="en-US" sz="3600" b="1" spc="-72" dirty="0" err="1">
                <a:solidFill>
                  <a:srgbClr val="000000"/>
                </a:solidFill>
                <a:latin typeface="Aileron Heavy"/>
                <a:ea typeface="Aileron Heavy"/>
                <a:cs typeface="Aileron Heavy"/>
                <a:sym typeface="Aileron Heavy"/>
              </a:rPr>
              <a:t>Ambito</a:t>
            </a:r>
            <a:r>
              <a:rPr lang="en-US" sz="3600" b="1" spc="-72" dirty="0">
                <a:solidFill>
                  <a:srgbClr val="000000"/>
                </a:solidFill>
                <a:latin typeface="Aileron Heavy"/>
                <a:ea typeface="Aileron Heavy"/>
                <a:cs typeface="Aileron Heavy"/>
                <a:sym typeface="Aileron Heavy"/>
              </a:rPr>
              <a:t> </a:t>
            </a:r>
            <a:r>
              <a:rPr lang="en-US" sz="3600" b="1" spc="-72" dirty="0" err="1">
                <a:solidFill>
                  <a:srgbClr val="000000"/>
                </a:solidFill>
                <a:latin typeface="Aileron Heavy"/>
                <a:ea typeface="Aileron Heavy"/>
                <a:cs typeface="Aileron Heavy"/>
                <a:sym typeface="Aileron Heavy"/>
              </a:rPr>
              <a:t>territoriale</a:t>
            </a:r>
            <a:r>
              <a:rPr lang="en-US" sz="3600" b="1" spc="-72" dirty="0">
                <a:solidFill>
                  <a:srgbClr val="000000"/>
                </a:solidFill>
                <a:latin typeface="Aileron Heavy"/>
                <a:ea typeface="Aileron Heavy"/>
                <a:cs typeface="Aileron Heavy"/>
                <a:sym typeface="Aileron Heavy"/>
              </a:rPr>
              <a:t> Voghera e </a:t>
            </a:r>
            <a:r>
              <a:rPr lang="en-US" sz="3600" b="1" spc="-72" dirty="0" err="1">
                <a:solidFill>
                  <a:srgbClr val="000000"/>
                </a:solidFill>
                <a:latin typeface="Aileron Heavy"/>
                <a:ea typeface="Aileron Heavy"/>
                <a:cs typeface="Aileron Heavy"/>
                <a:sym typeface="Aileron Heavy"/>
              </a:rPr>
              <a:t>Comunità</a:t>
            </a:r>
            <a:r>
              <a:rPr lang="en-US" sz="3600" b="1" spc="-72" dirty="0">
                <a:solidFill>
                  <a:srgbClr val="000000"/>
                </a:solidFill>
                <a:latin typeface="Aileron Heavy"/>
                <a:ea typeface="Aileron Heavy"/>
                <a:cs typeface="Aileron Heavy"/>
                <a:sym typeface="Aileron Heavy"/>
              </a:rPr>
              <a:t> Montana </a:t>
            </a:r>
            <a:r>
              <a:rPr lang="en-US" sz="3600" b="1" spc="-72" dirty="0" err="1">
                <a:solidFill>
                  <a:srgbClr val="000000"/>
                </a:solidFill>
                <a:latin typeface="Aileron Heavy"/>
                <a:ea typeface="Aileron Heavy"/>
                <a:cs typeface="Aileron Heavy"/>
                <a:sym typeface="Aileron Heavy"/>
              </a:rPr>
              <a:t>Oltrepo</a:t>
            </a:r>
            <a:r>
              <a:rPr lang="en-US" sz="3600" b="1" spc="-72" dirty="0">
                <a:solidFill>
                  <a:srgbClr val="000000"/>
                </a:solidFill>
                <a:latin typeface="Aileron Heavy"/>
                <a:ea typeface="Aileron Heavy"/>
                <a:cs typeface="Aileron Heavy"/>
                <a:sym typeface="Aileron Heavy"/>
              </a:rPr>
              <a:t>' Pavese</a:t>
            </a:r>
          </a:p>
          <a:p>
            <a:pPr algn="l">
              <a:lnSpc>
                <a:spcPts val="989"/>
              </a:lnSpc>
            </a:pPr>
            <a:endParaRPr lang="en-US" sz="3600" b="1" spc="-72" dirty="0">
              <a:solidFill>
                <a:srgbClr val="000000"/>
              </a:solidFill>
              <a:latin typeface="Aileron Heavy"/>
              <a:ea typeface="Aileron Heavy"/>
              <a:cs typeface="Aileron Heavy"/>
              <a:sym typeface="Aileron Heavy"/>
            </a:endParaRPr>
          </a:p>
        </p:txBody>
      </p:sp>
      <p:sp>
        <p:nvSpPr>
          <p:cNvPr id="16" name="TextBox 16"/>
          <p:cNvSpPr txBox="1"/>
          <p:nvPr/>
        </p:nvSpPr>
        <p:spPr>
          <a:xfrm>
            <a:off x="1028700" y="6287328"/>
            <a:ext cx="15510623" cy="477012"/>
          </a:xfrm>
          <a:prstGeom prst="rect">
            <a:avLst/>
          </a:prstGeom>
        </p:spPr>
        <p:txBody>
          <a:bodyPr lIns="0" tIns="0" rIns="0" bIns="0" rtlCol="0" anchor="t">
            <a:spAutoFit/>
          </a:bodyPr>
          <a:lstStyle/>
          <a:p>
            <a:pPr algn="l">
              <a:lnSpc>
                <a:spcPts val="3564"/>
              </a:lnSpc>
            </a:pPr>
            <a:r>
              <a:rPr lang="en-US" sz="3600" b="1" spc="-72">
                <a:solidFill>
                  <a:srgbClr val="000000"/>
                </a:solidFill>
                <a:latin typeface="Aileron Heavy"/>
                <a:ea typeface="Aileron Heavy"/>
                <a:cs typeface="Aileron Heavy"/>
                <a:sym typeface="Aileron Heavy"/>
              </a:rPr>
              <a:t>Ambito territoriale Broni e Casteggio</a:t>
            </a:r>
          </a:p>
        </p:txBody>
      </p:sp>
      <p:sp>
        <p:nvSpPr>
          <p:cNvPr id="17" name="TextBox 17"/>
          <p:cNvSpPr txBox="1"/>
          <p:nvPr/>
        </p:nvSpPr>
        <p:spPr>
          <a:xfrm>
            <a:off x="1028700" y="6989591"/>
            <a:ext cx="15510623" cy="2565400"/>
          </a:xfrm>
          <a:prstGeom prst="rect">
            <a:avLst/>
          </a:prstGeom>
        </p:spPr>
        <p:txBody>
          <a:bodyPr lIns="0" tIns="0" rIns="0" bIns="0" rtlCol="0" anchor="t">
            <a:spAutoFit/>
          </a:bodyPr>
          <a:lstStyle/>
          <a:p>
            <a:pPr algn="l">
              <a:lnSpc>
                <a:spcPts val="2030"/>
              </a:lnSpc>
              <a:spcBef>
                <a:spcPts val="1522"/>
              </a:spcBef>
            </a:pPr>
            <a:r>
              <a:rPr lang="en-US" sz="1400" spc="280">
                <a:solidFill>
                  <a:srgbClr val="000000"/>
                </a:solidFill>
                <a:latin typeface="Aileron"/>
                <a:ea typeface="Aileron"/>
                <a:cs typeface="Aileron"/>
                <a:sym typeface="Aileron"/>
              </a:rPr>
              <a:t>ALBAREDO ARNABOLDI, ARENA PO, BOSNASCO, BRONI, CAMPOSPINOSO, CANNETO PAVESE, CASTANA, CIGOGNOLA, GOLFERENZO, LIRIO, MONTECALVO VERSIGGIA, MONTESCANO, MONTÙ’ BECCARIA, PIETRA DE’ GIORGI, PORTALBERA, REDAVALLE, ROCCA DE’ GIORGI, ROVESCALA, SAN CIPRIANO PO, SAN DAMIANO AL COLLE, SANTA MARIA DELLA VERSA, STRADELLA, VOLPARA, ZENEVREDO E L' UNIONE CAMPOSPINOSO - ALBAREDO, UNIONE DI COMUNI LOMBARDA DI PRIMA COLLINA, UNIONE COMUNI ALTA VALLE VERSA, UNIONE DI COMUNI LOMBARDA COLLINE D'OLTREPO, BARBIANELLO, BASTIDA PANCARANA, BRESSANA BOTTARONE, CALVIGNANO, CASANOVA LONATI, CASATISMA, CASTELLETTO DI BRANDUZZO, CASTEGGIO, CERVESINA, CORVINO SAN QUIRICO, FORTUNAGO, LUNGAVILLA, MEZZANINO, MONTEBELLO DELLA BATTAGLIA, MORNICO LOSANA, OLIVA GESSI, PINAROLO PO, PANCARANA, PIZZALE, REA, ROBECCO PAVESE, SANTA GIULETTA, TORRICELLA VERZATE, VERRETTO, VERRUA PO E L'UNIONE COMUNI LOMBARDA DELL’OLTREPO CENTRALE (CORVINO SAN QUIRICO, MORNICO LOSANA, OLIVA GESSI), UNIONE VALLE DEL PO (BARBIANELLO E PINAROLO), UNIONE DI COMUNI LOMBARDA OLTREPO LOMBARDO (FORTUNAGO E CALVIGNANO)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461665"/>
          </a:xfrm>
          <a:prstGeom prst="rect">
            <a:avLst/>
          </a:prstGeom>
        </p:spPr>
        <p:txBody>
          <a:bodyPr lIns="0" tIns="0" rIns="0" bIns="0" rtlCol="0" anchor="t">
            <a:spAutoFit/>
          </a:bodyPr>
          <a:lstStyle/>
          <a:p>
            <a:pPr lvl="0">
              <a:lnSpc>
                <a:spcPts val="3552"/>
              </a:lnSpc>
              <a:spcBef>
                <a:spcPct val="0"/>
              </a:spcBef>
            </a:pPr>
            <a:r>
              <a:rPr lang="it-IT" sz="3200" b="1" spc="-80" dirty="0">
                <a:solidFill>
                  <a:srgbClr val="FF1495"/>
                </a:solidFill>
                <a:latin typeface="Aileron Bold"/>
                <a:sym typeface="Aileron Bold"/>
              </a:rPr>
              <a:t>TECNICO SERVICE PRESSE AD INIEZIONE PLASTICA</a:t>
            </a:r>
            <a:r>
              <a:rPr lang="en-US" sz="3200" b="1" spc="-80" dirty="0">
                <a:solidFill>
                  <a:srgbClr val="FF1495"/>
                </a:solidFill>
                <a:latin typeface="Aileron Bold"/>
                <a:sym typeface="Aileron Bold"/>
              </a:rPr>
              <a:t>- job post- </a:t>
            </a:r>
            <a:r>
              <a:rPr lang="en-US" sz="3200" b="1" spc="-80" dirty="0">
                <a:solidFill>
                  <a:srgbClr val="FF1495"/>
                </a:solidFill>
                <a:latin typeface="Aileron Bold"/>
                <a:sym typeface="Aileron Bold"/>
                <a:hlinkClick r:id="rId6">
                  <a:extLst>
                    <a:ext uri="{A12FA001-AC4F-418D-AE19-62706E023703}">
                      <ahyp:hlinkClr xmlns:ahyp="http://schemas.microsoft.com/office/drawing/2018/hyperlinkcolor" val="tx"/>
                    </a:ext>
                  </a:extLst>
                </a:hlinkClick>
              </a:rPr>
              <a:t>EPF ELETTRONICA SRL </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1217952" y="7761327"/>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Casei+Gerola%2C+Lombardia&amp;radius=0&amp;vjk=219483c06d69a36a"/>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6" name="Rettangolo 15"/>
          <p:cNvSpPr/>
          <p:nvPr/>
        </p:nvSpPr>
        <p:spPr>
          <a:xfrm>
            <a:off x="1145659" y="3692294"/>
            <a:ext cx="14861657" cy="2031325"/>
          </a:xfrm>
          <a:prstGeom prst="rect">
            <a:avLst/>
          </a:prstGeom>
        </p:spPr>
        <p:txBody>
          <a:bodyPr wrap="square">
            <a:spAutoFit/>
          </a:bodyPr>
          <a:lstStyle/>
          <a:p>
            <a:r>
              <a:rPr lang="it-IT" dirty="0">
                <a:latin typeface="Aileron" panose="020B0604020202020204" charset="0"/>
              </a:rPr>
              <a:t>Il profilo desiderato è un perito elettrico/elettrotecnico o meccatronico, disponibile a trasferte infrasettimanali sul territorio italiano. </a:t>
            </a:r>
          </a:p>
          <a:p>
            <a:endParaRPr lang="it-IT" dirty="0">
              <a:latin typeface="Aileron" panose="020B0604020202020204" charset="0"/>
            </a:endParaRPr>
          </a:p>
          <a:p>
            <a:r>
              <a:rPr lang="it-IT" dirty="0">
                <a:latin typeface="Aileron" panose="020B0604020202020204" charset="0"/>
              </a:rPr>
              <a:t>E' preferibile un candidato con esperienza ma verranno presi in considerazione anche profili junior.</a:t>
            </a:r>
          </a:p>
          <a:p>
            <a:endParaRPr lang="it-IT" dirty="0">
              <a:latin typeface="Aileron" panose="020B0604020202020204" charset="0"/>
            </a:endParaRPr>
          </a:p>
          <a:p>
            <a:r>
              <a:rPr lang="it-IT" dirty="0">
                <a:latin typeface="Aileron" panose="020B0604020202020204" charset="0"/>
              </a:rPr>
              <a:t>Tipologia contrattuale di inserimento: RAL e inquadramento saranno commisurati in base all’esperienza pregressa.</a:t>
            </a:r>
          </a:p>
          <a:p>
            <a:endParaRPr lang="it-IT" dirty="0">
              <a:latin typeface="Aileron" panose="020B0604020202020204" charset="0"/>
            </a:endParaRPr>
          </a:p>
          <a:p>
            <a:r>
              <a:rPr lang="it-IT" dirty="0">
                <a:latin typeface="Aileron" panose="020B0604020202020204" charset="0"/>
              </a:rPr>
              <a:t>Orario di lavoro: full time</a:t>
            </a:r>
          </a:p>
        </p:txBody>
      </p:sp>
    </p:spTree>
    <p:extLst>
      <p:ext uri="{BB962C8B-B14F-4D97-AF65-F5344CB8AC3E}">
        <p14:creationId xmlns:p14="http://schemas.microsoft.com/office/powerpoint/2010/main" val="3386273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461665"/>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ASSISTENTE AMMINISTRATIVO </a:t>
            </a:r>
            <a:r>
              <a:rPr lang="en-US" sz="3200" b="1" spc="-80" dirty="0">
                <a:solidFill>
                  <a:srgbClr val="FF1495"/>
                </a:solidFill>
                <a:latin typeface="Aileron Bold"/>
                <a:sym typeface="Aileron Bold"/>
              </a:rPr>
              <a:t>- job post-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Job Just On Business</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1217952" y="8302937"/>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6" name="Rettangolo 15"/>
          <p:cNvSpPr/>
          <p:nvPr/>
        </p:nvSpPr>
        <p:spPr>
          <a:xfrm>
            <a:off x="1145659" y="3692294"/>
            <a:ext cx="15374541" cy="4708981"/>
          </a:xfrm>
          <a:prstGeom prst="rect">
            <a:avLst/>
          </a:prstGeom>
        </p:spPr>
        <p:txBody>
          <a:bodyPr wrap="square">
            <a:spAutoFit/>
          </a:bodyPr>
          <a:lstStyle/>
          <a:p>
            <a:r>
              <a:rPr lang="it-IT" dirty="0">
                <a:latin typeface="Aileron" panose="020B0604020202020204" charset="0"/>
              </a:rPr>
              <a:t>Il/la candidato/a ideale ha conseguito il diploma di ragioneria o la laurea in discipline economiche e ha maturato una buona esperienza nella mansione in contesti dinamici.</a:t>
            </a:r>
          </a:p>
          <a:p>
            <a:br>
              <a:rPr lang="it-IT" dirty="0">
                <a:latin typeface="Aileron" panose="020B0604020202020204" charset="0"/>
              </a:rPr>
            </a:br>
            <a:r>
              <a:rPr lang="it-IT" dirty="0">
                <a:latin typeface="Aileron" panose="020B0604020202020204" charset="0"/>
              </a:rPr>
              <a:t>Requisiti richiesti:</a:t>
            </a:r>
          </a:p>
          <a:p>
            <a:r>
              <a:rPr lang="it-IT" dirty="0">
                <a:latin typeface="Aileron" panose="020B0604020202020204" charset="0"/>
              </a:rPr>
              <a:t>ottima conoscenza del Pacchetto Office; approccio professionale alla gestione amministrativa; forte capacità di pianificazione; propensione al lavoro in team;</a:t>
            </a:r>
          </a:p>
          <a:p>
            <a:r>
              <a:rPr lang="it-IT" dirty="0">
                <a:latin typeface="Aileron" panose="020B0604020202020204" charset="0"/>
              </a:rPr>
              <a:t>buona padronanza della lingua francese o della lingua inglese.</a:t>
            </a:r>
          </a:p>
          <a:p>
            <a:r>
              <a:rPr lang="it-IT" dirty="0">
                <a:latin typeface="Aileron" panose="020B0604020202020204" charset="0"/>
              </a:rPr>
              <a:t>Requisiti preferenziali:</a:t>
            </a:r>
          </a:p>
          <a:p>
            <a:r>
              <a:rPr lang="it-IT" dirty="0">
                <a:latin typeface="Aileron" panose="020B0604020202020204" charset="0"/>
              </a:rPr>
              <a:t>conoscenza gestionali Gamma Enterprise e </a:t>
            </a:r>
            <a:r>
              <a:rPr lang="it-IT" dirty="0" err="1">
                <a:latin typeface="Aileron" panose="020B0604020202020204" charset="0"/>
              </a:rPr>
              <a:t>Salesforce</a:t>
            </a:r>
            <a:r>
              <a:rPr lang="it-IT" dirty="0">
                <a:latin typeface="Aileron" panose="020B0604020202020204" charset="0"/>
              </a:rPr>
              <a:t>;</a:t>
            </a:r>
          </a:p>
          <a:p>
            <a:r>
              <a:rPr lang="it-IT" dirty="0">
                <a:latin typeface="Aileron" panose="020B0604020202020204" charset="0"/>
              </a:rPr>
              <a:t>competenze, anche minime, in merito al Codice degli Appalti.</a:t>
            </a:r>
          </a:p>
          <a:p>
            <a:br>
              <a:rPr lang="it-IT" dirty="0">
                <a:latin typeface="Aileron" panose="020B0604020202020204" charset="0"/>
              </a:rPr>
            </a:br>
            <a:r>
              <a:rPr lang="it-IT" dirty="0">
                <a:latin typeface="Aileron" panose="020B0604020202020204" charset="0"/>
              </a:rPr>
              <a:t>Si offre iniziale contratto a tempo determinato.</a:t>
            </a:r>
          </a:p>
          <a:p>
            <a:r>
              <a:rPr lang="it-IT" dirty="0">
                <a:latin typeface="Aileron" panose="020B0604020202020204" charset="0"/>
              </a:rPr>
              <a:t>Orario da definire in base alle esigenze di entrambe le parti.</a:t>
            </a:r>
          </a:p>
          <a:p>
            <a:r>
              <a:rPr lang="it-IT" dirty="0">
                <a:latin typeface="Aileron" panose="020B0604020202020204" charset="0"/>
              </a:rPr>
              <a:t>CCNL Terziario Confesercenti</a:t>
            </a:r>
          </a:p>
          <a:p>
            <a:br>
              <a:rPr lang="it-IT" sz="2400" dirty="0"/>
            </a:br>
            <a:endParaRPr lang="it-IT" sz="2400" b="0" i="0" dirty="0">
              <a:solidFill>
                <a:srgbClr val="595959"/>
              </a:solidFill>
              <a:effectLst/>
              <a:latin typeface="Aileron" panose="020B0604020202020204" charset="0"/>
            </a:endParaRPr>
          </a:p>
        </p:txBody>
      </p:sp>
    </p:spTree>
    <p:extLst>
      <p:ext uri="{BB962C8B-B14F-4D97-AF65-F5344CB8AC3E}">
        <p14:creationId xmlns:p14="http://schemas.microsoft.com/office/powerpoint/2010/main" val="3911762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461665"/>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Cameriere ai piani- pulizia camere </a:t>
            </a:r>
            <a:r>
              <a:rPr lang="en-US" sz="3200" b="1" spc="-80" dirty="0">
                <a:solidFill>
                  <a:srgbClr val="FF1495"/>
                </a:solidFill>
                <a:latin typeface="Aileron Bold"/>
                <a:sym typeface="Aileron Bold"/>
              </a:rPr>
              <a:t>- job post-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GEMOK SRL</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1217952" y="8302937"/>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6" name="Rettangolo 15"/>
          <p:cNvSpPr/>
          <p:nvPr/>
        </p:nvSpPr>
        <p:spPr>
          <a:xfrm>
            <a:off x="1145659" y="3692294"/>
            <a:ext cx="15374541" cy="3323987"/>
          </a:xfrm>
          <a:prstGeom prst="rect">
            <a:avLst/>
          </a:prstGeom>
        </p:spPr>
        <p:txBody>
          <a:bodyPr wrap="square">
            <a:spAutoFit/>
          </a:bodyPr>
          <a:lstStyle/>
          <a:p>
            <a:r>
              <a:rPr lang="it-IT" dirty="0">
                <a:latin typeface="Aileron" panose="020B0604020202020204" charset="0"/>
              </a:rPr>
              <a:t>La nuova risorsa avrà la mansione di:</a:t>
            </a:r>
          </a:p>
          <a:p>
            <a:r>
              <a:rPr lang="it-IT" dirty="0">
                <a:latin typeface="Aileron" panose="020B0604020202020204" charset="0"/>
              </a:rPr>
              <a:t>- cameriera per pulizia e rifacimento camere su turni (mattino 7/14, 8/15, 10/17 -pomeriggio 15/22, 16/23 -sera 17/00, 18/01, 19/2.00)</a:t>
            </a:r>
          </a:p>
          <a:p>
            <a:r>
              <a:rPr lang="it-IT" dirty="0">
                <a:latin typeface="Aileron" panose="020B0604020202020204" charset="0"/>
              </a:rPr>
              <a:t>I turni sono a rotazione e non sono a scelta del candidato.</a:t>
            </a:r>
          </a:p>
          <a:p>
            <a:r>
              <a:rPr lang="it-IT" dirty="0">
                <a:latin typeface="Aileron" panose="020B0604020202020204" charset="0"/>
              </a:rPr>
              <a:t>-lavoro a tempo pieno (40 ore settimanali).</a:t>
            </a:r>
          </a:p>
          <a:p>
            <a:r>
              <a:rPr lang="it-IT" dirty="0">
                <a:latin typeface="Aileron" panose="020B0604020202020204" charset="0"/>
              </a:rPr>
              <a:t>- Si lavora 6 giorni alla settimana con 1 riposo.</a:t>
            </a:r>
          </a:p>
          <a:p>
            <a:r>
              <a:rPr lang="it-IT" dirty="0">
                <a:latin typeface="Aileron" panose="020B0604020202020204" charset="0"/>
              </a:rPr>
              <a:t>Retribuzione: 14 mensilità.</a:t>
            </a:r>
          </a:p>
          <a:p>
            <a:endParaRPr lang="it-IT" dirty="0">
              <a:latin typeface="Aileron" panose="020B0604020202020204" charset="0"/>
            </a:endParaRPr>
          </a:p>
          <a:p>
            <a:r>
              <a:rPr lang="it-IT" dirty="0">
                <a:latin typeface="Aileron" panose="020B0604020202020204" charset="0"/>
              </a:rPr>
              <a:t>Si offre contratto a tempo determinato, si parte con 1 mese di prova + 2 mesi, ma con reali possibilità di inserimento stabile in azienda.</a:t>
            </a:r>
          </a:p>
          <a:p>
            <a:r>
              <a:rPr lang="it-IT" dirty="0">
                <a:latin typeface="Aileron" panose="020B0604020202020204" charset="0"/>
              </a:rPr>
              <a:t>Retribuzione: €1.100,00 - €1.300,00 al mese (NO VITTO E ALLOGGIO)</a:t>
            </a:r>
          </a:p>
          <a:p>
            <a:br>
              <a:rPr lang="it-IT" sz="2400" dirty="0"/>
            </a:br>
            <a:endParaRPr lang="it-IT" sz="2400" b="0" i="0" dirty="0">
              <a:solidFill>
                <a:srgbClr val="595959"/>
              </a:solidFill>
              <a:effectLst/>
              <a:latin typeface="Aileron" panose="020B0604020202020204" charset="0"/>
            </a:endParaRPr>
          </a:p>
        </p:txBody>
      </p:sp>
    </p:spTree>
    <p:extLst>
      <p:ext uri="{BB962C8B-B14F-4D97-AF65-F5344CB8AC3E}">
        <p14:creationId xmlns:p14="http://schemas.microsoft.com/office/powerpoint/2010/main" val="43719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461665"/>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Addetto alle pulizie esperto </a:t>
            </a:r>
            <a:r>
              <a:rPr lang="en-US" sz="3200" b="1" spc="-80" dirty="0">
                <a:solidFill>
                  <a:srgbClr val="FF1495"/>
                </a:solidFill>
                <a:latin typeface="Aileron Bold"/>
                <a:sym typeface="Aileron Bold"/>
              </a:rPr>
              <a:t>- job post- </a:t>
            </a:r>
            <a:r>
              <a:rPr lang="it-IT" sz="3200" b="1" spc="-80" dirty="0">
                <a:solidFill>
                  <a:srgbClr val="FF1495"/>
                </a:solidFill>
                <a:latin typeface="Aileron Bold"/>
                <a:sym typeface="Aileron Bold"/>
                <a:hlinkClick r:id="rId6">
                  <a:extLst>
                    <a:ext uri="{A12FA001-AC4F-418D-AE19-62706E023703}">
                      <ahyp:hlinkClr xmlns:ahyp="http://schemas.microsoft.com/office/drawing/2018/hyperlinkcolor" val="tx"/>
                    </a:ext>
                  </a:extLst>
                </a:hlinkClick>
              </a:rPr>
              <a:t>GLEM</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 SRL</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2895600" y="8862349"/>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6" name="Rettangolo 15"/>
          <p:cNvSpPr/>
          <p:nvPr/>
        </p:nvSpPr>
        <p:spPr>
          <a:xfrm>
            <a:off x="1181101" y="3795464"/>
            <a:ext cx="15374541" cy="4708981"/>
          </a:xfrm>
          <a:prstGeom prst="rect">
            <a:avLst/>
          </a:prstGeom>
        </p:spPr>
        <p:txBody>
          <a:bodyPr wrap="square">
            <a:spAutoFit/>
          </a:bodyPr>
          <a:lstStyle/>
          <a:p>
            <a:r>
              <a:rPr lang="it-IT" dirty="0">
                <a:latin typeface="Aileron" panose="020B0604020202020204" charset="0"/>
              </a:rPr>
              <a:t>Le risorse si occuperanno della pulizia uffici.</a:t>
            </a:r>
          </a:p>
          <a:p>
            <a:endParaRPr lang="it-IT" dirty="0">
              <a:latin typeface="Aileron" panose="020B0604020202020204" charset="0"/>
            </a:endParaRPr>
          </a:p>
          <a:p>
            <a:r>
              <a:rPr lang="it-IT" dirty="0">
                <a:latin typeface="Aileron" panose="020B0604020202020204" charset="0"/>
              </a:rPr>
              <a:t>Si richiede:</a:t>
            </a:r>
          </a:p>
          <a:p>
            <a:r>
              <a:rPr lang="it-IT" dirty="0">
                <a:latin typeface="Aileron" panose="020B0604020202020204" charset="0"/>
              </a:rPr>
              <a:t>- Esperienza nel settore</a:t>
            </a:r>
          </a:p>
          <a:p>
            <a:r>
              <a:rPr lang="it-IT" dirty="0">
                <a:latin typeface="Aileron" panose="020B0604020202020204" charset="0"/>
              </a:rPr>
              <a:t>- Flessibilità oraria</a:t>
            </a:r>
          </a:p>
          <a:p>
            <a:r>
              <a:rPr lang="it-IT" dirty="0">
                <a:latin typeface="Aileron" panose="020B0604020202020204" charset="0"/>
              </a:rPr>
              <a:t>- Essere automuniti per il raggiungimento del luogo di lavoro</a:t>
            </a:r>
          </a:p>
          <a:p>
            <a:endParaRPr lang="it-IT" dirty="0">
              <a:latin typeface="Aileron" panose="020B0604020202020204" charset="0"/>
            </a:endParaRPr>
          </a:p>
          <a:p>
            <a:r>
              <a:rPr lang="it-IT" dirty="0">
                <a:latin typeface="Aileron" panose="020B0604020202020204" charset="0"/>
              </a:rPr>
              <a:t>Si offre: contratto CCNL con 14 mensilità</a:t>
            </a:r>
          </a:p>
          <a:p>
            <a:r>
              <a:rPr lang="it-IT" dirty="0">
                <a:latin typeface="Aileron" panose="020B0604020202020204" charset="0"/>
              </a:rPr>
              <a:t>Luogo di lavoro: Casei Gerola</a:t>
            </a:r>
          </a:p>
          <a:p>
            <a:r>
              <a:rPr lang="it-IT" dirty="0">
                <a:latin typeface="Aileron" panose="020B0604020202020204" charset="0"/>
              </a:rPr>
              <a:t>Contratto di lavoro: Part-time</a:t>
            </a:r>
          </a:p>
          <a:p>
            <a:r>
              <a:rPr lang="it-IT" dirty="0">
                <a:latin typeface="Aileron" panose="020B0604020202020204" charset="0"/>
              </a:rPr>
              <a:t>Retribuzione: €800,00 - €1.000,00 al mese</a:t>
            </a:r>
          </a:p>
          <a:p>
            <a:r>
              <a:rPr lang="it-IT" dirty="0">
                <a:latin typeface="Aileron" panose="020B0604020202020204" charset="0"/>
              </a:rPr>
              <a:t>Ore previste: 25 a settimana</a:t>
            </a:r>
          </a:p>
          <a:p>
            <a:r>
              <a:rPr lang="it-IT" dirty="0">
                <a:latin typeface="Aileron" panose="020B0604020202020204" charset="0"/>
              </a:rPr>
              <a:t>Disponibilità:</a:t>
            </a:r>
          </a:p>
          <a:p>
            <a:r>
              <a:rPr lang="it-IT" dirty="0">
                <a:latin typeface="Aileron" panose="020B0604020202020204" charset="0"/>
              </a:rPr>
              <a:t>Dal lunedì al venerdì</a:t>
            </a:r>
          </a:p>
          <a:p>
            <a:br>
              <a:rPr lang="it-IT" sz="2400" dirty="0"/>
            </a:br>
            <a:endParaRPr lang="it-IT" sz="2400" b="0" i="0" dirty="0">
              <a:solidFill>
                <a:srgbClr val="595959"/>
              </a:solidFill>
              <a:effectLst/>
              <a:latin typeface="Aileron" panose="020B0604020202020204" charset="0"/>
            </a:endParaRPr>
          </a:p>
        </p:txBody>
      </p:sp>
    </p:spTree>
    <p:extLst>
      <p:ext uri="{BB962C8B-B14F-4D97-AF65-F5344CB8AC3E}">
        <p14:creationId xmlns:p14="http://schemas.microsoft.com/office/powerpoint/2010/main" val="3865466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461665"/>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Manutentore idraulico per hotel </a:t>
            </a:r>
            <a:r>
              <a:rPr lang="en-US" sz="3200" b="1" spc="-80" dirty="0">
                <a:solidFill>
                  <a:srgbClr val="FF1495"/>
                </a:solidFill>
                <a:latin typeface="Aileron Bold"/>
                <a:sym typeface="Aileron Bold"/>
              </a:rPr>
              <a:t>- job post-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GEMOK SRL</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2895600" y="8862349"/>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6" name="Rettangolo 15"/>
          <p:cNvSpPr/>
          <p:nvPr/>
        </p:nvSpPr>
        <p:spPr>
          <a:xfrm>
            <a:off x="1181101" y="3795464"/>
            <a:ext cx="15374541" cy="4431983"/>
          </a:xfrm>
          <a:prstGeom prst="rect">
            <a:avLst/>
          </a:prstGeom>
        </p:spPr>
        <p:txBody>
          <a:bodyPr wrap="square">
            <a:spAutoFit/>
          </a:bodyPr>
          <a:lstStyle/>
          <a:p>
            <a:r>
              <a:rPr lang="it-IT" dirty="0">
                <a:latin typeface="Aileron" panose="020B0604020202020204" charset="0"/>
              </a:rPr>
              <a:t>Gemok </a:t>
            </a:r>
            <a:r>
              <a:rPr lang="it-IT" dirty="0" err="1">
                <a:latin typeface="Aileron" panose="020B0604020202020204" charset="0"/>
              </a:rPr>
              <a:t>srl</a:t>
            </a:r>
            <a:r>
              <a:rPr lang="it-IT" dirty="0">
                <a:latin typeface="Aileron" panose="020B0604020202020204" charset="0"/>
              </a:rPr>
              <a:t> ricerca un manutentore idraulico per il proprio Hotel a CASEI GEROLA (PV).</a:t>
            </a:r>
          </a:p>
          <a:p>
            <a:r>
              <a:rPr lang="it-IT" dirty="0">
                <a:latin typeface="Aileron" panose="020B0604020202020204" charset="0"/>
              </a:rPr>
              <a:t>La nuova risorsa si occuperà della gestione della manutenzione dei vari reparti benessere (piscine, docce emozionali, sauna, bagno turco) e tutti gli impianti idraulici presenti (circolatori, sistemi di accumulo acqua calda e fredda, sostituzione sanitari, rubinetti </a:t>
            </a:r>
            <a:r>
              <a:rPr lang="it-IT" dirty="0" err="1">
                <a:latin typeface="Aileron" panose="020B0604020202020204" charset="0"/>
              </a:rPr>
              <a:t>ecc</a:t>
            </a:r>
            <a:r>
              <a:rPr lang="it-IT" dirty="0">
                <a:latin typeface="Aileron" panose="020B0604020202020204" charset="0"/>
              </a:rPr>
              <a:t> </a:t>
            </a:r>
            <a:r>
              <a:rPr lang="it-IT" dirty="0" err="1">
                <a:latin typeface="Aileron" panose="020B0604020202020204" charset="0"/>
              </a:rPr>
              <a:t>ecc</a:t>
            </a:r>
            <a:r>
              <a:rPr lang="it-IT" dirty="0">
                <a:latin typeface="Aileron" panose="020B0604020202020204" charset="0"/>
              </a:rPr>
              <a:t>).</a:t>
            </a:r>
          </a:p>
          <a:p>
            <a:endParaRPr lang="it-IT" dirty="0">
              <a:latin typeface="Aileron" panose="020B0604020202020204" charset="0"/>
            </a:endParaRPr>
          </a:p>
          <a:p>
            <a:r>
              <a:rPr lang="it-IT" dirty="0">
                <a:latin typeface="Aileron" panose="020B0604020202020204" charset="0"/>
              </a:rPr>
              <a:t>Si richiede esperienza nel ruolo, serietà, flessibilità e puntualità.</a:t>
            </a:r>
          </a:p>
          <a:p>
            <a:r>
              <a:rPr lang="it-IT" dirty="0">
                <a:latin typeface="Aileron" panose="020B0604020202020204" charset="0"/>
              </a:rPr>
              <a:t>Si offre contratto a tempo determinato con reali possibilità di inserimento stabile in azienda.</a:t>
            </a:r>
          </a:p>
          <a:p>
            <a:endParaRPr lang="it-IT" dirty="0">
              <a:latin typeface="Aileron" panose="020B0604020202020204" charset="0"/>
            </a:endParaRPr>
          </a:p>
          <a:p>
            <a:r>
              <a:rPr lang="it-IT" dirty="0">
                <a:latin typeface="Aileron" panose="020B0604020202020204" charset="0"/>
              </a:rPr>
              <a:t>Contratto di lavoro: Tempo pieno 40ore settimanali, Tempo determinato.</a:t>
            </a:r>
          </a:p>
          <a:p>
            <a:r>
              <a:rPr lang="it-IT" dirty="0">
                <a:latin typeface="Aileron" panose="020B0604020202020204" charset="0"/>
              </a:rPr>
              <a:t>Durata contratto: 6 mesi se si supera il primo mese di prova.</a:t>
            </a:r>
          </a:p>
          <a:p>
            <a:endParaRPr lang="it-IT" dirty="0">
              <a:latin typeface="Aileron" panose="020B0604020202020204" charset="0"/>
            </a:endParaRPr>
          </a:p>
          <a:p>
            <a:r>
              <a:rPr lang="it-IT" dirty="0">
                <a:latin typeface="Aileron" panose="020B0604020202020204" charset="0"/>
              </a:rPr>
              <a:t>Orario: su turni (dalle 08.00 alle 15.00 oppure dalle 10.00 alle 17.00 a settimane alterne) 6 giorni su 7 (1 giorno di riposo alla settimana o sabato o domenica, a settimane alterne)</a:t>
            </a:r>
          </a:p>
          <a:p>
            <a:r>
              <a:rPr lang="it-IT" dirty="0">
                <a:latin typeface="Aileron" panose="020B0604020202020204" charset="0"/>
              </a:rPr>
              <a:t>No vitto e alloggio.</a:t>
            </a:r>
          </a:p>
          <a:p>
            <a:br>
              <a:rPr lang="it-IT" sz="2400" dirty="0"/>
            </a:br>
            <a:endParaRPr lang="it-IT" sz="2400" b="0" i="0" dirty="0">
              <a:solidFill>
                <a:srgbClr val="595959"/>
              </a:solidFill>
              <a:effectLst/>
              <a:latin typeface="Aileron" panose="020B0604020202020204" charset="0"/>
            </a:endParaRPr>
          </a:p>
        </p:txBody>
      </p:sp>
    </p:spTree>
    <p:extLst>
      <p:ext uri="{BB962C8B-B14F-4D97-AF65-F5344CB8AC3E}">
        <p14:creationId xmlns:p14="http://schemas.microsoft.com/office/powerpoint/2010/main" val="2135041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3055454"/>
            <a:ext cx="16050131" cy="923330"/>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TECNICO SERVICE PRESSE AD INIEZIONE PLASTICA </a:t>
            </a:r>
            <a:r>
              <a:rPr lang="en-US" sz="3200" b="1" spc="-80" dirty="0">
                <a:solidFill>
                  <a:srgbClr val="FF1495"/>
                </a:solidFill>
                <a:latin typeface="Aileron Bold"/>
                <a:sym typeface="Aileron Bold"/>
              </a:rPr>
              <a:t>- job post-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EPF ELETTROTECNICA SRL</a:t>
            </a:r>
            <a:endParaRPr lang="en-US" sz="3200" b="1" spc="-80" dirty="0">
              <a:solidFill>
                <a:srgbClr val="FF1495"/>
              </a:solidFill>
              <a:latin typeface="Aileron Bold"/>
              <a:sym typeface="Aileron Bold"/>
              <a:hlinkClick r:id="rId7" tooltip="https://it.indeed.com/cmp/Maxi-Di-S.r.l.-1?campaignid=mobvjcmp&amp;from=mobviewjob&amp;tk=1i12q9dpbj0j3801&amp;fromjk=219483c06d69a36a">
                <a:extLst>
                  <a:ext uri="{A12FA001-AC4F-418D-AE19-62706E023703}">
                    <ahyp:hlinkClr xmlns:ahyp="http://schemas.microsoft.com/office/drawing/2018/hyperlinkcolor" val="tx"/>
                  </a:ext>
                </a:extLst>
              </a:hlinkClick>
            </a:endParaRPr>
          </a:p>
        </p:txBody>
      </p:sp>
      <p:sp>
        <p:nvSpPr>
          <p:cNvPr id="13" name="TextBox 13"/>
          <p:cNvSpPr txBox="1"/>
          <p:nvPr/>
        </p:nvSpPr>
        <p:spPr>
          <a:xfrm>
            <a:off x="2895600" y="8862349"/>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219483c06d69a36a"/>
            </a:endParaRPr>
          </a:p>
        </p:txBody>
      </p:sp>
      <p:sp>
        <p:nvSpPr>
          <p:cNvPr id="14" name="TextBox 14"/>
          <p:cNvSpPr txBox="1"/>
          <p:nvPr/>
        </p:nvSpPr>
        <p:spPr>
          <a:xfrm>
            <a:off x="11489038" y="701801"/>
            <a:ext cx="5031162" cy="659027"/>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a:p>
            <a:pPr algn="r">
              <a:lnSpc>
                <a:spcPts val="2700"/>
              </a:lnSpc>
            </a:pPr>
            <a:endParaRPr lang="en-US" sz="1800" dirty="0">
              <a:solidFill>
                <a:srgbClr val="000000"/>
              </a:solidFill>
              <a:latin typeface="Aileron"/>
              <a:ea typeface="Aileron"/>
              <a:cs typeface="Aileron"/>
              <a:sym typeface="Aileron"/>
            </a:endParaRPr>
          </a:p>
        </p:txBody>
      </p:sp>
      <p:sp>
        <p:nvSpPr>
          <p:cNvPr id="16" name="Rettangolo 15"/>
          <p:cNvSpPr/>
          <p:nvPr/>
        </p:nvSpPr>
        <p:spPr>
          <a:xfrm>
            <a:off x="1150693" y="4011437"/>
            <a:ext cx="15986613" cy="5253426"/>
          </a:xfrm>
          <a:prstGeom prst="rect">
            <a:avLst/>
          </a:prstGeom>
        </p:spPr>
        <p:txBody>
          <a:bodyPr wrap="square">
            <a:spAutoFit/>
          </a:bodyPr>
          <a:lstStyle/>
          <a:p>
            <a:pPr>
              <a:lnSpc>
                <a:spcPts val="2743"/>
              </a:lnSpc>
            </a:pPr>
            <a:r>
              <a:rPr lang="it-IT" sz="1828" dirty="0">
                <a:solidFill>
                  <a:srgbClr val="000000"/>
                </a:solidFill>
                <a:latin typeface="Aileron"/>
              </a:rPr>
              <a:t>Per ampliamento del team siamo alla ricerca di un TECNICO SERVICE PRESSE AD INIEZIONE per la nostra sede di Casei Gerola (PV), dove opera la divisione EPF Plastic, distributore ufficiale per il mercato italiano del noto marchio giapponese </a:t>
            </a:r>
            <a:r>
              <a:rPr lang="it-IT" sz="1828" dirty="0" err="1">
                <a:solidFill>
                  <a:srgbClr val="000000"/>
                </a:solidFill>
                <a:latin typeface="Aileron"/>
              </a:rPr>
              <a:t>Shibaura</a:t>
            </a:r>
            <a:r>
              <a:rPr lang="it-IT" sz="1828" dirty="0">
                <a:solidFill>
                  <a:srgbClr val="000000"/>
                </a:solidFill>
                <a:latin typeface="Aileron"/>
              </a:rPr>
              <a:t> Machine (ex Toshiba Machine).</a:t>
            </a:r>
          </a:p>
          <a:p>
            <a:pPr>
              <a:lnSpc>
                <a:spcPts val="2743"/>
              </a:lnSpc>
            </a:pPr>
            <a:r>
              <a:rPr lang="it-IT" sz="1828" dirty="0">
                <a:solidFill>
                  <a:srgbClr val="000000"/>
                </a:solidFill>
                <a:latin typeface="Aileron"/>
              </a:rPr>
              <a:t>Supportata da un team di tecnici di stampaggio, la nuova risorsa si occuperà di dare assistenza tecnica sulle presse full-</a:t>
            </a:r>
            <a:r>
              <a:rPr lang="it-IT" sz="1828" dirty="0" err="1">
                <a:solidFill>
                  <a:srgbClr val="000000"/>
                </a:solidFill>
                <a:latin typeface="Aileron"/>
              </a:rPr>
              <a:t>electric</a:t>
            </a:r>
            <a:r>
              <a:rPr lang="it-IT" sz="1828" dirty="0">
                <a:solidFill>
                  <a:srgbClr val="000000"/>
                </a:solidFill>
                <a:latin typeface="Aileron"/>
              </a:rPr>
              <a:t> e sui sistemi ad iniezione plastica presso i nostri clienti, operando con livelli crescenti di autonomia rispetto alle attività che gli verranno affidate ed interfacciandosi con le aziende clienti.</a:t>
            </a:r>
          </a:p>
          <a:p>
            <a:pPr>
              <a:lnSpc>
                <a:spcPts val="2743"/>
              </a:lnSpc>
            </a:pPr>
            <a:endParaRPr lang="it-IT" sz="1828" dirty="0">
              <a:solidFill>
                <a:srgbClr val="000000"/>
              </a:solidFill>
              <a:latin typeface="Aileron"/>
            </a:endParaRPr>
          </a:p>
          <a:p>
            <a:pPr>
              <a:lnSpc>
                <a:spcPts val="2743"/>
              </a:lnSpc>
            </a:pPr>
            <a:r>
              <a:rPr lang="it-IT" sz="1828" dirty="0">
                <a:solidFill>
                  <a:srgbClr val="000000"/>
                </a:solidFill>
                <a:latin typeface="Aileron"/>
              </a:rPr>
              <a:t>Il profilo desiderato è un perito elettrico/elettrotecnico o meccatronico, disponibile a trasferte infrasettimanali sul territorio italiano. E' preferibile un candidato con esperienza ma verranno presi in considerazione anche profili junior.</a:t>
            </a:r>
          </a:p>
          <a:p>
            <a:pPr>
              <a:lnSpc>
                <a:spcPts val="2743"/>
              </a:lnSpc>
            </a:pPr>
            <a:endParaRPr lang="it-IT" sz="1828" dirty="0">
              <a:solidFill>
                <a:srgbClr val="000000"/>
              </a:solidFill>
              <a:latin typeface="Aileron"/>
            </a:endParaRPr>
          </a:p>
          <a:p>
            <a:pPr>
              <a:lnSpc>
                <a:spcPts val="2743"/>
              </a:lnSpc>
            </a:pPr>
            <a:r>
              <a:rPr lang="it-IT" sz="1828" dirty="0">
                <a:solidFill>
                  <a:srgbClr val="000000"/>
                </a:solidFill>
                <a:latin typeface="Aileron"/>
              </a:rPr>
              <a:t>Tipologia contrattuale di inserimento: RAL e inquadramento saranno commisurati in base all’esperienza pregressa.</a:t>
            </a:r>
          </a:p>
          <a:p>
            <a:pPr>
              <a:lnSpc>
                <a:spcPts val="2743"/>
              </a:lnSpc>
            </a:pPr>
            <a:r>
              <a:rPr lang="it-IT" sz="1828" dirty="0">
                <a:solidFill>
                  <a:srgbClr val="000000"/>
                </a:solidFill>
                <a:latin typeface="Aileron"/>
              </a:rPr>
              <a:t>Orario di lavoro: full time</a:t>
            </a:r>
          </a:p>
          <a:p>
            <a:pPr>
              <a:lnSpc>
                <a:spcPts val="2743"/>
              </a:lnSpc>
            </a:pPr>
            <a:r>
              <a:rPr lang="it-IT" sz="1828" dirty="0">
                <a:solidFill>
                  <a:srgbClr val="000000"/>
                </a:solidFill>
                <a:latin typeface="Aileron"/>
              </a:rPr>
              <a:t>Benefit: Assistenza sanitaria integrativa, Cellulare aziendale, Computer aziendale, Parcheggio libero</a:t>
            </a:r>
          </a:p>
          <a:p>
            <a:pPr>
              <a:lnSpc>
                <a:spcPts val="2743"/>
              </a:lnSpc>
            </a:pPr>
            <a:r>
              <a:rPr lang="it-IT" sz="1828" dirty="0">
                <a:solidFill>
                  <a:srgbClr val="000000"/>
                </a:solidFill>
                <a:latin typeface="Aileron"/>
              </a:rPr>
              <a:t>Disponibilità: Dal lunedì al venerdì, Straordinari</a:t>
            </a:r>
          </a:p>
          <a:p>
            <a:pPr>
              <a:lnSpc>
                <a:spcPts val="2743"/>
              </a:lnSpc>
            </a:pPr>
            <a:br>
              <a:rPr lang="it-IT" sz="1828" dirty="0">
                <a:solidFill>
                  <a:srgbClr val="000000"/>
                </a:solidFill>
                <a:latin typeface="Aileron"/>
              </a:rPr>
            </a:br>
            <a:endParaRPr lang="it-IT" sz="1828" dirty="0">
              <a:solidFill>
                <a:srgbClr val="000000"/>
              </a:solidFill>
              <a:latin typeface="Aileron"/>
            </a:endParaRPr>
          </a:p>
        </p:txBody>
      </p:sp>
    </p:spTree>
    <p:extLst>
      <p:ext uri="{BB962C8B-B14F-4D97-AF65-F5344CB8AC3E}">
        <p14:creationId xmlns:p14="http://schemas.microsoft.com/office/powerpoint/2010/main" val="2783821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graphicFrame>
        <p:nvGraphicFramePr>
          <p:cNvPr id="10" name="Table 10"/>
          <p:cNvGraphicFramePr>
            <a:graphicFrameLocks noGrp="1"/>
          </p:cNvGraphicFramePr>
          <p:nvPr/>
        </p:nvGraphicFramePr>
        <p:xfrm>
          <a:off x="5486400" y="-24403050"/>
          <a:ext cx="7315200" cy="4114800"/>
        </p:xfrm>
        <a:graphic>
          <a:graphicData uri="http://schemas.openxmlformats.org/drawingml/2006/table">
            <a:tbl>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4114800">
                <a:tc gridSpan="3">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2" name="TextBox 12"/>
          <p:cNvSpPr txBox="1"/>
          <p:nvPr/>
        </p:nvSpPr>
        <p:spPr>
          <a:xfrm>
            <a:off x="1028700" y="3087801"/>
            <a:ext cx="15869662" cy="461665"/>
          </a:xfrm>
          <a:prstGeom prst="rect">
            <a:avLst/>
          </a:prstGeom>
        </p:spPr>
        <p:txBody>
          <a:bodyPr lIns="0" tIns="0" rIns="0" bIns="0" rtlCol="0" anchor="t">
            <a:spAutoFit/>
          </a:bodyPr>
          <a:lstStyle/>
          <a:p>
            <a:pPr>
              <a:lnSpc>
                <a:spcPts val="3552"/>
              </a:lnSpc>
            </a:pPr>
            <a:r>
              <a:rPr lang="en-US" sz="3200" b="1" spc="-80" dirty="0">
                <a:solidFill>
                  <a:srgbClr val="FF1495"/>
                </a:solidFill>
                <a:latin typeface="Aileron Bold"/>
                <a:ea typeface="Aileron Bold"/>
                <a:cs typeface="Aileron Bold"/>
                <a:sym typeface="Aileron Bold"/>
              </a:rPr>
              <a:t>back office </a:t>
            </a:r>
            <a:r>
              <a:rPr lang="en-US" sz="3200" b="1" spc="-80" dirty="0" err="1">
                <a:solidFill>
                  <a:srgbClr val="FF1495"/>
                </a:solidFill>
                <a:latin typeface="Aileron Bold"/>
                <a:ea typeface="Aileron Bold"/>
                <a:cs typeface="Aileron Bold"/>
                <a:sym typeface="Aileron Bold"/>
              </a:rPr>
              <a:t>noleggio</a:t>
            </a:r>
            <a:r>
              <a:rPr lang="en-US" sz="3200" b="1" spc="-80" dirty="0">
                <a:solidFill>
                  <a:srgbClr val="FF1495"/>
                </a:solidFill>
                <a:latin typeface="Aileron Bold"/>
                <a:ea typeface="Aileron Bold"/>
                <a:cs typeface="Aileron Bold"/>
                <a:sym typeface="Aileron Bold"/>
              </a:rPr>
              <a:t> - 10236</a:t>
            </a:r>
          </a:p>
        </p:txBody>
      </p:sp>
      <p:sp>
        <p:nvSpPr>
          <p:cNvPr id="13" name="TextBox 13"/>
          <p:cNvSpPr txBox="1"/>
          <p:nvPr/>
        </p:nvSpPr>
        <p:spPr>
          <a:xfrm>
            <a:off x="1028700" y="3912868"/>
            <a:ext cx="12975919" cy="2737352"/>
          </a:xfrm>
          <a:prstGeom prst="rect">
            <a:avLst/>
          </a:prstGeom>
        </p:spPr>
        <p:txBody>
          <a:bodyPr lIns="0" tIns="0" rIns="0" bIns="0" rtlCol="0" anchor="t">
            <a:spAutoFit/>
          </a:bodyPr>
          <a:lstStyle/>
          <a:p>
            <a:pPr>
              <a:lnSpc>
                <a:spcPts val="2743"/>
              </a:lnSpc>
            </a:pPr>
            <a:r>
              <a:rPr lang="it-IT" sz="1828" dirty="0">
                <a:solidFill>
                  <a:srgbClr val="000000"/>
                </a:solidFill>
                <a:latin typeface="Aileron"/>
                <a:ea typeface="Aileron"/>
                <a:cs typeface="Aileron"/>
                <a:sym typeface="Aileron"/>
              </a:rPr>
              <a:t>Azienda nel settore commercio</a:t>
            </a:r>
          </a:p>
          <a:p>
            <a:pPr>
              <a:lnSpc>
                <a:spcPts val="2743"/>
              </a:lnSpc>
            </a:pPr>
            <a:r>
              <a:rPr lang="it-IT" sz="1828" dirty="0">
                <a:solidFill>
                  <a:srgbClr val="000000"/>
                </a:solidFill>
                <a:latin typeface="Aileron"/>
                <a:ea typeface="Aileron"/>
                <a:cs typeface="Aileron"/>
                <a:sym typeface="Aileron"/>
              </a:rPr>
              <a:t>cerca</a:t>
            </a:r>
          </a:p>
          <a:p>
            <a:pPr>
              <a:lnSpc>
                <a:spcPts val="2743"/>
              </a:lnSpc>
            </a:pPr>
            <a:r>
              <a:rPr lang="it-IT" sz="1828" dirty="0">
                <a:solidFill>
                  <a:srgbClr val="000000"/>
                </a:solidFill>
                <a:latin typeface="Aileron"/>
                <a:ea typeface="Aileron"/>
                <a:cs typeface="Aileron"/>
                <a:sym typeface="Aileron"/>
              </a:rPr>
              <a:t>n 1 impiegata redazione preventivi e contratti per i clienti, gestione invio archiviazione documenti supporto agenti commerciali esterni visione planning noleggio gestione primo contatto con il cliente, gestione clienti e fornitori, fatturazione</a:t>
            </a:r>
          </a:p>
          <a:p>
            <a:pPr>
              <a:lnSpc>
                <a:spcPts val="2743"/>
              </a:lnSpc>
            </a:pPr>
            <a:r>
              <a:rPr lang="it-IT" sz="1828" dirty="0">
                <a:solidFill>
                  <a:srgbClr val="000000"/>
                </a:solidFill>
                <a:latin typeface="Aileron"/>
                <a:ea typeface="Aileron"/>
                <a:cs typeface="Aileron"/>
                <a:sym typeface="Aileron"/>
              </a:rPr>
              <a:t>tempo determinato 12 mesi - full time -</a:t>
            </a:r>
          </a:p>
          <a:p>
            <a:pPr>
              <a:lnSpc>
                <a:spcPts val="2743"/>
              </a:lnSpc>
            </a:pPr>
            <a:r>
              <a:rPr lang="it-IT" sz="1828" dirty="0">
                <a:solidFill>
                  <a:srgbClr val="000000"/>
                </a:solidFill>
                <a:latin typeface="Aileron"/>
                <a:ea typeface="Aileron"/>
                <a:cs typeface="Aileron"/>
                <a:sym typeface="Aileron"/>
              </a:rPr>
              <a:t>esperienza lavorativa &gt; 2 anni nella figura professionale</a:t>
            </a:r>
          </a:p>
          <a:p>
            <a:pPr>
              <a:lnSpc>
                <a:spcPts val="2743"/>
              </a:lnSpc>
            </a:pPr>
            <a:r>
              <a:rPr lang="it-IT" sz="1828" dirty="0">
                <a:solidFill>
                  <a:srgbClr val="000000"/>
                </a:solidFill>
                <a:latin typeface="Aileron"/>
                <a:ea typeface="Aileron"/>
                <a:cs typeface="Aileron"/>
                <a:sym typeface="Aileron"/>
              </a:rPr>
              <a:t>patente B AUTOMUNITO</a:t>
            </a:r>
          </a:p>
          <a:p>
            <a:pPr>
              <a:lnSpc>
                <a:spcPts val="2743"/>
              </a:lnSpc>
            </a:pPr>
            <a:r>
              <a:rPr lang="it-IT" sz="1828" dirty="0" err="1">
                <a:solidFill>
                  <a:srgbClr val="000000"/>
                </a:solidFill>
                <a:latin typeface="Aileron"/>
                <a:ea typeface="Aileron"/>
                <a:cs typeface="Aileron"/>
                <a:sym typeface="Aileron"/>
              </a:rPr>
              <a:t>CAPACITà</a:t>
            </a:r>
            <a:r>
              <a:rPr lang="it-IT" sz="1828" dirty="0">
                <a:solidFill>
                  <a:srgbClr val="000000"/>
                </a:solidFill>
                <a:latin typeface="Aileron"/>
                <a:ea typeface="Aileron"/>
                <a:cs typeface="Aileron"/>
                <a:sym typeface="Aileron"/>
              </a:rPr>
              <a:t> DI LAVORARE IN TEAM</a:t>
            </a:r>
            <a:endParaRPr lang="en-US" sz="1828" dirty="0">
              <a:solidFill>
                <a:srgbClr val="000000"/>
              </a:solidFill>
              <a:latin typeface="Aileron"/>
              <a:ea typeface="Aileron"/>
              <a:cs typeface="Aileron"/>
              <a:sym typeface="Aileron"/>
            </a:endParaRPr>
          </a:p>
        </p:txBody>
      </p:sp>
      <p:sp>
        <p:nvSpPr>
          <p:cNvPr id="14" name="TextBox 14"/>
          <p:cNvSpPr txBox="1"/>
          <p:nvPr/>
        </p:nvSpPr>
        <p:spPr>
          <a:xfrm>
            <a:off x="1028700" y="7051976"/>
            <a:ext cx="8115300" cy="750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a:t>
            </a:r>
            <a:r>
              <a:rPr lang="en-US" sz="2047" dirty="0" err="1">
                <a:solidFill>
                  <a:srgbClr val="642EC7"/>
                </a:solidFill>
                <a:latin typeface="Aileron"/>
                <a:ea typeface="Aileron"/>
                <a:cs typeface="Aileron"/>
                <a:sym typeface="Aileron"/>
              </a:rPr>
              <a:t>candidarsi</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a:t>
            </a:r>
            <a:r>
              <a:rPr lang="en-US" sz="2047" dirty="0">
                <a:solidFill>
                  <a:srgbClr val="642EC7"/>
                </a:solidFill>
                <a:latin typeface="Aileron"/>
                <a:ea typeface="Aileron"/>
                <a:cs typeface="Aileron"/>
                <a:sym typeface="Aileron"/>
                <a:hlinkClick r:id="rId6"/>
              </a:rPr>
              <a:t>voghera@provincia.pv.it</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il</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di </a:t>
            </a:r>
            <a:r>
              <a:rPr lang="en-US" sz="2047" dirty="0" err="1">
                <a:solidFill>
                  <a:srgbClr val="642EC7"/>
                </a:solidFill>
                <a:latin typeface="Aileron"/>
                <a:ea typeface="Aileron"/>
                <a:cs typeface="Aileron"/>
                <a:sym typeface="Aileron"/>
              </a:rPr>
              <a:t>riferimento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della</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richiesta</a:t>
            </a:r>
            <a:endParaRPr lang="en-US" sz="2047" dirty="0">
              <a:solidFill>
                <a:srgbClr val="642EC7"/>
              </a:solidFill>
              <a:latin typeface="Aileron"/>
              <a:ea typeface="Aileron"/>
              <a:cs typeface="Aileron"/>
              <a:sym typeface="Aileron"/>
            </a:endParaRPr>
          </a:p>
        </p:txBody>
      </p:sp>
      <p:sp>
        <p:nvSpPr>
          <p:cNvPr id="15" name="TextBox 15"/>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graphicFrame>
        <p:nvGraphicFramePr>
          <p:cNvPr id="10" name="Table 10"/>
          <p:cNvGraphicFramePr>
            <a:graphicFrameLocks noGrp="1"/>
          </p:cNvGraphicFramePr>
          <p:nvPr/>
        </p:nvGraphicFramePr>
        <p:xfrm>
          <a:off x="5486400" y="-24403050"/>
          <a:ext cx="7315200" cy="4114800"/>
        </p:xfrm>
        <a:graphic>
          <a:graphicData uri="http://schemas.openxmlformats.org/drawingml/2006/table">
            <a:tbl>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4114800">
                <a:tc gridSpan="3">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2" name="TextBox 12"/>
          <p:cNvSpPr txBox="1"/>
          <p:nvPr/>
        </p:nvSpPr>
        <p:spPr>
          <a:xfrm>
            <a:off x="1028700" y="3087801"/>
            <a:ext cx="15869662" cy="461665"/>
          </a:xfrm>
          <a:prstGeom prst="rect">
            <a:avLst/>
          </a:prstGeom>
        </p:spPr>
        <p:txBody>
          <a:bodyPr lIns="0" tIns="0" rIns="0" bIns="0" rtlCol="0" anchor="t">
            <a:spAutoFit/>
          </a:bodyPr>
          <a:lstStyle/>
          <a:p>
            <a:pPr>
              <a:lnSpc>
                <a:spcPts val="3552"/>
              </a:lnSpc>
            </a:pPr>
            <a:r>
              <a:rPr lang="en-US" sz="3200" b="1" spc="-80" dirty="0">
                <a:solidFill>
                  <a:srgbClr val="FF1495"/>
                </a:solidFill>
                <a:latin typeface="Aileron Bold"/>
                <a:ea typeface="Aileron Bold"/>
                <a:cs typeface="Aileron Bold"/>
                <a:sym typeface="Aileron Bold"/>
              </a:rPr>
              <a:t>PRODUCT MANAGER ESTERO - 10237</a:t>
            </a:r>
          </a:p>
        </p:txBody>
      </p:sp>
      <p:sp>
        <p:nvSpPr>
          <p:cNvPr id="13" name="TextBox 13"/>
          <p:cNvSpPr txBox="1"/>
          <p:nvPr/>
        </p:nvSpPr>
        <p:spPr>
          <a:xfrm>
            <a:off x="1028700" y="3787255"/>
            <a:ext cx="12975919" cy="3429850"/>
          </a:xfrm>
          <a:prstGeom prst="rect">
            <a:avLst/>
          </a:prstGeom>
        </p:spPr>
        <p:txBody>
          <a:bodyPr lIns="0" tIns="0" rIns="0" bIns="0" rtlCol="0" anchor="t">
            <a:spAutoFit/>
          </a:bodyPr>
          <a:lstStyle/>
          <a:p>
            <a:pPr>
              <a:lnSpc>
                <a:spcPts val="2743"/>
              </a:lnSpc>
            </a:pPr>
            <a:r>
              <a:rPr lang="it-IT" sz="1828" dirty="0">
                <a:solidFill>
                  <a:srgbClr val="000000"/>
                </a:solidFill>
                <a:latin typeface="Aileron"/>
                <a:sym typeface="Aileron"/>
              </a:rPr>
              <a:t>AZIENDA NEL SETTORE COMMERCIO</a:t>
            </a:r>
          </a:p>
          <a:p>
            <a:pPr>
              <a:lnSpc>
                <a:spcPts val="2743"/>
              </a:lnSpc>
            </a:pPr>
            <a:r>
              <a:rPr lang="it-IT" sz="1828" dirty="0">
                <a:solidFill>
                  <a:srgbClr val="000000"/>
                </a:solidFill>
                <a:latin typeface="Aileron"/>
                <a:sym typeface="Aileron"/>
              </a:rPr>
              <a:t>CERCA</a:t>
            </a:r>
          </a:p>
          <a:p>
            <a:pPr>
              <a:lnSpc>
                <a:spcPts val="2743"/>
              </a:lnSpc>
            </a:pPr>
            <a:r>
              <a:rPr lang="it-IT" sz="1828" dirty="0">
                <a:solidFill>
                  <a:srgbClr val="000000"/>
                </a:solidFill>
                <a:latin typeface="Aileron"/>
                <a:sym typeface="Aileron"/>
              </a:rPr>
              <a:t>N 1 PRODUCT MANAGER ESTERO CON LE SEGUENTI COMPETENZE: COSTRUIRE RETE COMMERCIALE PER NUOVI PRODOTTI ESTERO, RIPRENDERE IL DAQTA BASE GIA'' COSTRUITO, VERIFICANE LA VALIDITA'', COSTRUIRE QUINDI UNA RETE DI CLIENTI</a:t>
            </a:r>
          </a:p>
          <a:p>
            <a:pPr>
              <a:lnSpc>
                <a:spcPts val="2743"/>
              </a:lnSpc>
            </a:pPr>
            <a:r>
              <a:rPr lang="it-IT" sz="1828" dirty="0">
                <a:solidFill>
                  <a:srgbClr val="000000"/>
                </a:solidFill>
                <a:latin typeface="Aileron"/>
                <a:sym typeface="Aileron"/>
              </a:rPr>
              <a:t>A TEMPO DETERMINATO 12 MESI FULL TIME</a:t>
            </a:r>
          </a:p>
          <a:p>
            <a:pPr>
              <a:lnSpc>
                <a:spcPts val="2743"/>
              </a:lnSpc>
            </a:pPr>
            <a:r>
              <a:rPr lang="it-IT" sz="1828" dirty="0">
                <a:solidFill>
                  <a:srgbClr val="000000"/>
                </a:solidFill>
                <a:latin typeface="Aileron"/>
                <a:sym typeface="Aileron"/>
              </a:rPr>
              <a:t>ESPERIENZA LAVORATIVA &gt; 2 ANNI</a:t>
            </a:r>
          </a:p>
          <a:p>
            <a:pPr>
              <a:lnSpc>
                <a:spcPts val="2743"/>
              </a:lnSpc>
            </a:pPr>
            <a:r>
              <a:rPr lang="it-IT" sz="1828" dirty="0">
                <a:solidFill>
                  <a:srgbClr val="000000"/>
                </a:solidFill>
                <a:latin typeface="Aileron"/>
                <a:sym typeface="Aileron"/>
              </a:rPr>
              <a:t>PATENTE B AUTOMUNITO</a:t>
            </a:r>
          </a:p>
          <a:p>
            <a:pPr>
              <a:lnSpc>
                <a:spcPts val="2743"/>
              </a:lnSpc>
            </a:pPr>
            <a:r>
              <a:rPr lang="it-IT" sz="1828" dirty="0">
                <a:solidFill>
                  <a:srgbClr val="000000"/>
                </a:solidFill>
                <a:latin typeface="Aileron"/>
                <a:sym typeface="Aileron"/>
              </a:rPr>
              <a:t>CONOSCENZA OTTIMA DELL'' INGLESE, USO DI LINKEDIN, PROBLEM SOLVING, SPIRITO IMPRENDITORIALE MOTIVAZIONE/DETERMINAZIONE E VOGLIA DI FARE</a:t>
            </a:r>
          </a:p>
        </p:txBody>
      </p:sp>
      <p:sp>
        <p:nvSpPr>
          <p:cNvPr id="14" name="TextBox 14"/>
          <p:cNvSpPr txBox="1"/>
          <p:nvPr/>
        </p:nvSpPr>
        <p:spPr>
          <a:xfrm>
            <a:off x="1028700" y="7505292"/>
            <a:ext cx="8115300" cy="750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a:t>
            </a:r>
            <a:r>
              <a:rPr lang="en-US" sz="2047" dirty="0" err="1">
                <a:solidFill>
                  <a:srgbClr val="642EC7"/>
                </a:solidFill>
                <a:latin typeface="Aileron"/>
                <a:ea typeface="Aileron"/>
                <a:cs typeface="Aileron"/>
                <a:sym typeface="Aileron"/>
              </a:rPr>
              <a:t>candidarsi</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a:t>
            </a:r>
            <a:r>
              <a:rPr lang="en-US" sz="2047" dirty="0">
                <a:solidFill>
                  <a:srgbClr val="642EC7"/>
                </a:solidFill>
                <a:latin typeface="Aileron"/>
                <a:ea typeface="Aileron"/>
                <a:cs typeface="Aileron"/>
                <a:sym typeface="Aileron"/>
                <a:hlinkClick r:id="rId6"/>
              </a:rPr>
              <a:t>voghera@provincia.pv.it</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il</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di </a:t>
            </a:r>
            <a:r>
              <a:rPr lang="en-US" sz="2047" dirty="0" err="1">
                <a:solidFill>
                  <a:srgbClr val="642EC7"/>
                </a:solidFill>
                <a:latin typeface="Aileron"/>
                <a:ea typeface="Aileron"/>
                <a:cs typeface="Aileron"/>
                <a:sym typeface="Aileron"/>
              </a:rPr>
              <a:t>riferimento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della</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richiesta</a:t>
            </a:r>
            <a:endParaRPr lang="en-US" sz="2047" dirty="0">
              <a:solidFill>
                <a:srgbClr val="642EC7"/>
              </a:solidFill>
              <a:latin typeface="Aileron"/>
              <a:ea typeface="Aileron"/>
              <a:cs typeface="Aileron"/>
              <a:sym typeface="Aileron"/>
            </a:endParaRPr>
          </a:p>
        </p:txBody>
      </p:sp>
      <p:sp>
        <p:nvSpPr>
          <p:cNvPr id="15" name="TextBox 15"/>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214766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1" name="TextBox 11"/>
          <p:cNvSpPr txBox="1"/>
          <p:nvPr/>
        </p:nvSpPr>
        <p:spPr>
          <a:xfrm>
            <a:off x="1028700" y="3311639"/>
            <a:ext cx="15869662" cy="923330"/>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Impiegato Amministrativo Jr –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GI Group</a:t>
            </a:r>
            <a:endParaRPr lang="en-US" sz="3200" b="1" spc="-80" dirty="0">
              <a:solidFill>
                <a:srgbClr val="FF1495"/>
              </a:solidFill>
              <a:latin typeface="Aileron Bold"/>
              <a:sym typeface="Aileron Bold"/>
            </a:endParaRP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2" name="TextBox 12"/>
          <p:cNvSpPr txBox="1"/>
          <p:nvPr/>
        </p:nvSpPr>
        <p:spPr>
          <a:xfrm>
            <a:off x="1028700" y="3728485"/>
            <a:ext cx="12975919" cy="5507341"/>
          </a:xfrm>
          <a:prstGeom prst="rect">
            <a:avLst/>
          </a:prstGeom>
        </p:spPr>
        <p:txBody>
          <a:bodyPr lIns="0" tIns="0" rIns="0" bIns="0" rtlCol="0" anchor="t">
            <a:spAutoFit/>
          </a:bodyPr>
          <a:lstStyle/>
          <a:p>
            <a:pPr algn="l">
              <a:lnSpc>
                <a:spcPts val="2743"/>
              </a:lnSpc>
            </a:pPr>
            <a:endParaRPr dirty="0"/>
          </a:p>
          <a:p>
            <a:pPr>
              <a:lnSpc>
                <a:spcPts val="2743"/>
              </a:lnSpc>
            </a:pPr>
            <a:r>
              <a:rPr lang="it-IT" sz="1828" dirty="0">
                <a:solidFill>
                  <a:srgbClr val="000000"/>
                </a:solidFill>
                <a:latin typeface="Aileron"/>
              </a:rPr>
              <a:t>Per azienda cliente di medie dimensioni di Codevilla (PV) ricerchiamo un</a:t>
            </a:r>
            <a:br>
              <a:rPr lang="it-IT" sz="1828" dirty="0">
                <a:solidFill>
                  <a:srgbClr val="000000"/>
                </a:solidFill>
                <a:latin typeface="Aileron"/>
              </a:rPr>
            </a:br>
            <a:r>
              <a:rPr lang="it-IT" sz="1828" dirty="0">
                <a:solidFill>
                  <a:srgbClr val="000000"/>
                </a:solidFill>
                <a:latin typeface="Aileron"/>
              </a:rPr>
              <a:t>IMPIEGATO AMMINISTRATIVO JR</a:t>
            </a:r>
            <a:br>
              <a:rPr lang="it-IT" sz="1828" dirty="0">
                <a:solidFill>
                  <a:srgbClr val="000000"/>
                </a:solidFill>
                <a:latin typeface="Aileron"/>
              </a:rPr>
            </a:br>
            <a:r>
              <a:rPr lang="it-IT" sz="1828" dirty="0">
                <a:solidFill>
                  <a:srgbClr val="000000"/>
                </a:solidFill>
                <a:latin typeface="Aileron"/>
              </a:rPr>
              <a:t>La risorsa, inserita nel team amministrativo, si occuperà di contabilità fornitori Italia e, in misura minore, di fornitori esteri, </a:t>
            </a:r>
            <a:r>
              <a:rPr lang="it-IT" sz="1828" dirty="0" err="1">
                <a:solidFill>
                  <a:srgbClr val="000000"/>
                </a:solidFill>
                <a:latin typeface="Aileron"/>
              </a:rPr>
              <a:t>Intrastat</a:t>
            </a:r>
            <a:r>
              <a:rPr lang="it-IT" sz="1828" dirty="0">
                <a:solidFill>
                  <a:srgbClr val="000000"/>
                </a:solidFill>
                <a:latin typeface="Aileron"/>
              </a:rPr>
              <a:t>, verifica e controllo registri IVA. Supporterà infine il team nel controllo dei cartellini e in attività di reportistica. E’ prevista una formazione iniziale nella mansione. Per le attività contabili è in uso il gestionale SAP.</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Si richiede:</a:t>
            </a:r>
            <a:br>
              <a:rPr lang="it-IT" sz="1828" dirty="0">
                <a:solidFill>
                  <a:srgbClr val="000000"/>
                </a:solidFill>
                <a:latin typeface="Aileron"/>
              </a:rPr>
            </a:br>
            <a:r>
              <a:rPr lang="it-IT" sz="1828" dirty="0">
                <a:solidFill>
                  <a:srgbClr val="000000"/>
                </a:solidFill>
                <a:latin typeface="Aileron"/>
              </a:rPr>
              <a:t>Diploma o laurea a indirizzo economico</a:t>
            </a:r>
          </a:p>
          <a:p>
            <a:pPr>
              <a:lnSpc>
                <a:spcPts val="2743"/>
              </a:lnSpc>
            </a:pPr>
            <a:r>
              <a:rPr lang="it-IT" sz="1828" dirty="0">
                <a:solidFill>
                  <a:srgbClr val="000000"/>
                </a:solidFill>
                <a:latin typeface="Aileron"/>
              </a:rPr>
              <a:t>Esperienza nel ruolo di almeno 1 anno, anche in stage, presso contesti preferibilmente aziendali;</a:t>
            </a:r>
          </a:p>
          <a:p>
            <a:pPr>
              <a:lnSpc>
                <a:spcPts val="2743"/>
              </a:lnSpc>
            </a:pPr>
            <a:r>
              <a:rPr lang="it-IT" sz="1828" dirty="0">
                <a:solidFill>
                  <a:srgbClr val="000000"/>
                </a:solidFill>
                <a:latin typeface="Aileron"/>
              </a:rPr>
              <a:t>Buona padronanza di Excel (</a:t>
            </a:r>
            <a:r>
              <a:rPr lang="it-IT" sz="1828" dirty="0" err="1">
                <a:solidFill>
                  <a:srgbClr val="000000"/>
                </a:solidFill>
                <a:latin typeface="Aileron"/>
              </a:rPr>
              <a:t>cerca.Vert</a:t>
            </a:r>
            <a:r>
              <a:rPr lang="it-IT" sz="1828" dirty="0">
                <a:solidFill>
                  <a:srgbClr val="000000"/>
                </a:solidFill>
                <a:latin typeface="Aileron"/>
              </a:rPr>
              <a:t>, Pivot, principali formule);</a:t>
            </a:r>
          </a:p>
          <a:p>
            <a:pPr>
              <a:lnSpc>
                <a:spcPts val="2743"/>
              </a:lnSpc>
            </a:pPr>
            <a:r>
              <a:rPr lang="it-IT" sz="1828" dirty="0">
                <a:solidFill>
                  <a:srgbClr val="000000"/>
                </a:solidFill>
                <a:latin typeface="Aileron"/>
              </a:rPr>
              <a:t>Preferibile possesso di auto per raggiungimento posto di lavoro.</a:t>
            </a:r>
          </a:p>
          <a:p>
            <a:pPr>
              <a:lnSpc>
                <a:spcPts val="2743"/>
              </a:lnSpc>
            </a:pPr>
            <a:endParaRPr lang="it-IT" sz="1828" dirty="0">
              <a:solidFill>
                <a:srgbClr val="000000"/>
              </a:solidFill>
              <a:latin typeface="Aileron"/>
            </a:endParaRPr>
          </a:p>
          <a:p>
            <a:pPr>
              <a:lnSpc>
                <a:spcPts val="2743"/>
              </a:lnSpc>
            </a:pPr>
            <a:r>
              <a:rPr lang="it-IT" sz="1828" dirty="0">
                <a:solidFill>
                  <a:srgbClr val="000000"/>
                </a:solidFill>
                <a:latin typeface="Aileron"/>
              </a:rPr>
              <a:t>Si offre inserimento in somministrazione con visibilità di 9 mesi/1 anno per sostituzione maternità senza finalità assuntiva al termine, RAL di partenza entro le 25/26 K.</a:t>
            </a:r>
            <a:endParaRPr lang="en-US" sz="1828" dirty="0">
              <a:solidFill>
                <a:srgbClr val="000000"/>
              </a:solidFill>
              <a:latin typeface="Aileron"/>
              <a:sym typeface="Aileron"/>
            </a:endParaRPr>
          </a:p>
          <a:p>
            <a:pPr algn="l">
              <a:lnSpc>
                <a:spcPts val="2743"/>
              </a:lnSpc>
            </a:pPr>
            <a:endParaRPr lang="en-US" sz="1828" dirty="0">
              <a:solidFill>
                <a:srgbClr val="000000"/>
              </a:solidFill>
              <a:latin typeface="Aileron"/>
              <a:ea typeface="Aileron"/>
              <a:cs typeface="Aileron"/>
              <a:sym typeface="Aileron"/>
            </a:endParaRPr>
          </a:p>
        </p:txBody>
      </p:sp>
      <p:sp>
        <p:nvSpPr>
          <p:cNvPr id="13" name="TextBox 13"/>
          <p:cNvSpPr txBox="1"/>
          <p:nvPr/>
        </p:nvSpPr>
        <p:spPr>
          <a:xfrm>
            <a:off x="3459009" y="8862349"/>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Codevilla%2C+Lombardia&amp;radius=0&amp;vjk=338e05b6597a1f02&amp;advn=3664127226272959"/>
              </a:rPr>
              <a:t>PER CANDIDARSI -INDEED</a:t>
            </a:r>
            <a:endParaRPr lang="en-US" sz="2047" u="sng" dirty="0">
              <a:solidFill>
                <a:srgbClr val="642EC7"/>
              </a:solidFill>
              <a:latin typeface="Aileron"/>
              <a:ea typeface="Aileron"/>
              <a:cs typeface="Aileron"/>
              <a:sym typeface="Aileron"/>
              <a:hlinkClick r:id="rId8" tooltip="https://it.indeed.com/offerte-lavoro?l=Codevilla%2C+Lombardia&amp;radius=0&amp;vjk=338e05b6597a1f02&amp;advn=3664127226272959"/>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Codevilla%2C+Lombardia&amp;radius=0&amp;vjk=338e05b6597a1f02&amp;advn=3664127226272959"/>
            </a:endParaRPr>
          </a:p>
        </p:txBody>
      </p:sp>
      <p:sp>
        <p:nvSpPr>
          <p:cNvPr id="15" name="TextBox 14">
            <a:extLst>
              <a:ext uri="{FF2B5EF4-FFF2-40B4-BE49-F238E27FC236}">
                <a16:creationId xmlns:a16="http://schemas.microsoft.com/office/drawing/2014/main" id="{BE359E85-A269-6EE8-0307-995349D74563}"/>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1" name="TextBox 11"/>
          <p:cNvSpPr txBox="1"/>
          <p:nvPr/>
        </p:nvSpPr>
        <p:spPr>
          <a:xfrm>
            <a:off x="1028700" y="2750245"/>
            <a:ext cx="15869662" cy="923330"/>
          </a:xfrm>
          <a:prstGeom prst="rect">
            <a:avLst/>
          </a:prstGeom>
        </p:spPr>
        <p:txBody>
          <a:bodyPr lIns="0" tIns="0" rIns="0" bIns="0" rtlCol="0" anchor="t">
            <a:spAutoFit/>
          </a:bodyPr>
          <a:lstStyle/>
          <a:p>
            <a:pPr>
              <a:lnSpc>
                <a:spcPts val="3552"/>
              </a:lnSpc>
              <a:spcBef>
                <a:spcPct val="0"/>
              </a:spcBef>
            </a:pPr>
            <a:r>
              <a:rPr lang="en-US" sz="3200" b="1" spc="-80" dirty="0" err="1">
                <a:solidFill>
                  <a:srgbClr val="FF1495"/>
                </a:solidFill>
                <a:latin typeface="Aileron Bold"/>
                <a:sym typeface="Aileron Bold"/>
              </a:rPr>
              <a:t>Agente</a:t>
            </a:r>
            <a:r>
              <a:rPr lang="en-US" sz="3200" b="1" spc="-80" dirty="0">
                <a:solidFill>
                  <a:srgbClr val="FF1495"/>
                </a:solidFill>
                <a:latin typeface="Aileron Bold"/>
                <a:sym typeface="Aileron Bold"/>
              </a:rPr>
              <a:t> </a:t>
            </a:r>
            <a:r>
              <a:rPr lang="en-US" sz="3200" b="1" spc="-80" dirty="0" err="1">
                <a:solidFill>
                  <a:srgbClr val="FF1495"/>
                </a:solidFill>
                <a:latin typeface="Aileron Bold"/>
                <a:sym typeface="Aileron Bold"/>
              </a:rPr>
              <a:t>immobiliare</a:t>
            </a:r>
            <a:r>
              <a:rPr lang="en-US" sz="3200" b="1" spc="-80" dirty="0">
                <a:solidFill>
                  <a:srgbClr val="FF1495"/>
                </a:solidFill>
                <a:latin typeface="Aileron Bold"/>
                <a:sym typeface="Aileron Bold"/>
              </a:rPr>
              <a:t>- job post-</a:t>
            </a:r>
            <a:r>
              <a:rPr lang="en-US" sz="3200" b="1" spc="-80" dirty="0">
                <a:solidFill>
                  <a:srgbClr val="FF1495"/>
                </a:solidFill>
                <a:latin typeface="Aileron Bold"/>
                <a:sym typeface="Aileron Bold"/>
                <a:hlinkClick r:id="rId6" tooltip="https://it.indeed.com/cmp/L'ancora-Immobiliare?campaignid=mobvjcmp&amp;from=mobviewjob&amp;tk=1i12qfqt9jbrb803&amp;fromjk=9c6a707eddabb9d6">
                  <a:extLst>
                    <a:ext uri="{A12FA001-AC4F-418D-AE19-62706E023703}">
                      <ahyp:hlinkClr xmlns:ahyp="http://schemas.microsoft.com/office/drawing/2018/hyperlinkcolor" val="tx"/>
                    </a:ext>
                  </a:extLst>
                </a:hlinkClick>
              </a:rPr>
              <a:t>L'ANCORA IMMOBILIARE</a:t>
            </a: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L'ancora-Immobiliare?campaignid=mobvjcmp&amp;from=mobviewjob&amp;tk=1i12qfqt9jbrb803&amp;fromjk=9c6a707eddabb9d6"/>
            </a:endParaRPr>
          </a:p>
        </p:txBody>
      </p:sp>
      <p:sp>
        <p:nvSpPr>
          <p:cNvPr id="12" name="TextBox 12"/>
          <p:cNvSpPr txBox="1"/>
          <p:nvPr/>
        </p:nvSpPr>
        <p:spPr>
          <a:xfrm>
            <a:off x="1028700" y="3311589"/>
            <a:ext cx="16230600" cy="3455349"/>
          </a:xfrm>
          <a:prstGeom prst="rect">
            <a:avLst/>
          </a:prstGeom>
        </p:spPr>
        <p:txBody>
          <a:bodyPr lIns="0" tIns="0" rIns="0" bIns="0" rtlCol="0" anchor="t">
            <a:spAutoFit/>
          </a:bodyPr>
          <a:lstStyle/>
          <a:p>
            <a:pPr algn="l">
              <a:lnSpc>
                <a:spcPts val="2743"/>
              </a:lnSpc>
            </a:pPr>
            <a:r>
              <a:rPr lang="en-US" sz="1828" dirty="0">
                <a:solidFill>
                  <a:srgbClr val="000000"/>
                </a:solidFill>
                <a:latin typeface="Aileron"/>
                <a:ea typeface="Aileron"/>
                <a:cs typeface="Aileron"/>
                <a:sym typeface="Aileron"/>
              </a:rPr>
              <a:t>La Società </a:t>
            </a:r>
            <a:r>
              <a:rPr lang="en-US" sz="1828" dirty="0" err="1">
                <a:solidFill>
                  <a:srgbClr val="000000"/>
                </a:solidFill>
                <a:latin typeface="Aileron"/>
                <a:ea typeface="Aileron"/>
                <a:cs typeface="Aileron"/>
                <a:sym typeface="Aileron"/>
              </a:rPr>
              <a:t>Immobiliare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L’Ancora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cerca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agente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immobiliare</a:t>
            </a:r>
            <a:r>
              <a:rPr lang="en-US" sz="1828" dirty="0">
                <a:solidFill>
                  <a:srgbClr val="000000"/>
                </a:solidFill>
                <a:latin typeface="Aileron"/>
                <a:ea typeface="Aileron"/>
                <a:cs typeface="Aileron"/>
                <a:sym typeface="Aileron"/>
              </a:rPr>
              <a:t> con </a:t>
            </a:r>
            <a:r>
              <a:rPr lang="en-US" sz="1828" dirty="0" err="1">
                <a:solidFill>
                  <a:srgbClr val="000000"/>
                </a:solidFill>
                <a:latin typeface="Aileron"/>
                <a:ea typeface="Aileron"/>
                <a:cs typeface="Aileron"/>
                <a:sym typeface="Aileron"/>
              </a:rPr>
              <a:t>esperienza</a:t>
            </a:r>
            <a:r>
              <a:rPr lang="en-US" sz="1828" dirty="0">
                <a:solidFill>
                  <a:srgbClr val="000000"/>
                </a:solidFill>
                <a:latin typeface="Aileron"/>
                <a:ea typeface="Aileron"/>
                <a:cs typeface="Aileron"/>
                <a:sym typeface="Aileron"/>
              </a:rPr>
              <a:t>.</a:t>
            </a:r>
          </a:p>
          <a:p>
            <a:pPr algn="l">
              <a:lnSpc>
                <a:spcPts val="2743"/>
              </a:lnSpc>
            </a:pPr>
            <a:r>
              <a:rPr lang="en-US" sz="1828" dirty="0">
                <a:solidFill>
                  <a:srgbClr val="000000"/>
                </a:solidFill>
                <a:latin typeface="Aileron"/>
                <a:ea typeface="Aileron"/>
                <a:cs typeface="Aileron"/>
                <a:sym typeface="Aileron"/>
              </a:rPr>
              <a:t>Zona di </a:t>
            </a:r>
            <a:r>
              <a:rPr lang="en-US" sz="1828" dirty="0" err="1">
                <a:solidFill>
                  <a:srgbClr val="000000"/>
                </a:solidFill>
                <a:latin typeface="Aileron"/>
                <a:ea typeface="Aileron"/>
                <a:cs typeface="Aileron"/>
                <a:sym typeface="Aileron"/>
              </a:rPr>
              <a:t>lavoro</a:t>
            </a:r>
            <a:r>
              <a:rPr lang="en-US" sz="1828" dirty="0">
                <a:solidFill>
                  <a:srgbClr val="000000"/>
                </a:solidFill>
                <a:latin typeface="Aileron"/>
                <a:ea typeface="Aileron"/>
                <a:cs typeface="Aileron"/>
                <a:sym typeface="Aileron"/>
              </a:rPr>
              <a:t>: Pavia</a:t>
            </a:r>
          </a:p>
          <a:p>
            <a:pPr algn="l">
              <a:lnSpc>
                <a:spcPts val="2743"/>
              </a:lnSpc>
            </a:pPr>
            <a:r>
              <a:rPr lang="en-US" sz="1828" dirty="0">
                <a:solidFill>
                  <a:srgbClr val="000000"/>
                </a:solidFill>
                <a:latin typeface="Aileron"/>
                <a:ea typeface="Aileron"/>
                <a:cs typeface="Aileron"/>
                <a:sym typeface="Aileron"/>
              </a:rPr>
              <a:t>Si </a:t>
            </a:r>
            <a:r>
              <a:rPr lang="en-US" sz="1828" dirty="0" err="1">
                <a:solidFill>
                  <a:srgbClr val="000000"/>
                </a:solidFill>
                <a:latin typeface="Aileron"/>
                <a:ea typeface="Aileron"/>
                <a:cs typeface="Aileron"/>
                <a:sym typeface="Aileron"/>
              </a:rPr>
              <a:t>richiedono</a:t>
            </a:r>
            <a:r>
              <a:rPr lang="en-US" sz="1828" dirty="0">
                <a:solidFill>
                  <a:srgbClr val="000000"/>
                </a:solidFill>
                <a:latin typeface="Aileron"/>
                <a:ea typeface="Aileron"/>
                <a:cs typeface="Aileron"/>
                <a:sym typeface="Aileron"/>
              </a:rPr>
              <a:t>:</a:t>
            </a:r>
          </a:p>
          <a:p>
            <a:pPr marL="394823" lvl="1" indent="-197412" algn="l">
              <a:lnSpc>
                <a:spcPts val="2743"/>
              </a:lnSpc>
              <a:buFont typeface="Arial"/>
              <a:buChar char="•"/>
            </a:pPr>
            <a:r>
              <a:rPr lang="en-US" sz="1828" dirty="0" err="1">
                <a:solidFill>
                  <a:srgbClr val="000000"/>
                </a:solidFill>
                <a:latin typeface="Aileron"/>
                <a:ea typeface="Aileron"/>
                <a:cs typeface="Aileron"/>
                <a:sym typeface="Aileron"/>
              </a:rPr>
              <a:t>Esperienza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maturata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nelle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acquisizioni</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nelle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vendite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immobiliari</a:t>
            </a:r>
            <a:endParaRPr lang="en-US" sz="1828" dirty="0">
              <a:solidFill>
                <a:srgbClr val="000000"/>
              </a:solidFill>
              <a:latin typeface="Aileron"/>
              <a:ea typeface="Aileron"/>
              <a:cs typeface="Aileron"/>
              <a:sym typeface="Aileron"/>
            </a:endParaRPr>
          </a:p>
          <a:p>
            <a:pPr marL="394823" lvl="1" indent="-197412" algn="l">
              <a:lnSpc>
                <a:spcPts val="2743"/>
              </a:lnSpc>
              <a:buFont typeface="Arial"/>
              <a:buChar char="•"/>
            </a:pPr>
            <a:r>
              <a:rPr lang="en-US" sz="1828" dirty="0" err="1">
                <a:solidFill>
                  <a:srgbClr val="000000"/>
                </a:solidFill>
                <a:latin typeface="Aileron"/>
                <a:ea typeface="Aileron"/>
                <a:cs typeface="Aileron"/>
                <a:sym typeface="Aileron"/>
              </a:rPr>
              <a:t>Determinazione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nel</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raggiungimento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degli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obiettivi</a:t>
            </a:r>
            <a:endParaRPr lang="en-US" sz="1828" dirty="0">
              <a:solidFill>
                <a:srgbClr val="000000"/>
              </a:solidFill>
              <a:latin typeface="Aileron"/>
              <a:ea typeface="Aileron"/>
              <a:cs typeface="Aileron"/>
              <a:sym typeface="Aileron"/>
            </a:endParaRPr>
          </a:p>
          <a:p>
            <a:pPr marL="394823" lvl="1" indent="-197412" algn="l">
              <a:lnSpc>
                <a:spcPts val="2743"/>
              </a:lnSpc>
              <a:buFont typeface="Arial"/>
              <a:buChar char="•"/>
            </a:pPr>
            <a:r>
              <a:rPr lang="en-US" sz="1828" dirty="0">
                <a:solidFill>
                  <a:srgbClr val="000000"/>
                </a:solidFill>
                <a:latin typeface="Aileron"/>
                <a:ea typeface="Aileron"/>
                <a:cs typeface="Aileron"/>
                <a:sym typeface="Aileron"/>
              </a:rPr>
              <a:t>Buona </a:t>
            </a:r>
            <a:r>
              <a:rPr lang="en-US" sz="1828" dirty="0" err="1">
                <a:solidFill>
                  <a:srgbClr val="000000"/>
                </a:solidFill>
                <a:latin typeface="Aileron"/>
                <a:ea typeface="Aileron"/>
                <a:cs typeface="Aileron"/>
                <a:sym typeface="Aileron"/>
              </a:rPr>
              <a:t>predisposizione</a:t>
            </a:r>
            <a:r>
              <a:rPr lang="en-US" sz="1828" dirty="0">
                <a:solidFill>
                  <a:srgbClr val="000000"/>
                </a:solidFill>
                <a:latin typeface="Aileron"/>
                <a:ea typeface="Aileron"/>
                <a:cs typeface="Aileron"/>
                <a:sym typeface="Aileron"/>
              </a:rPr>
              <a:t> ai </a:t>
            </a:r>
            <a:r>
              <a:rPr lang="en-US" sz="1828" dirty="0" err="1">
                <a:solidFill>
                  <a:srgbClr val="000000"/>
                </a:solidFill>
                <a:latin typeface="Aileron"/>
                <a:ea typeface="Aileron"/>
                <a:cs typeface="Aileron"/>
                <a:sym typeface="Aileron"/>
              </a:rPr>
              <a:t>rapporti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interpersonali</a:t>
            </a:r>
            <a:endParaRPr lang="en-US" sz="1828" dirty="0">
              <a:solidFill>
                <a:srgbClr val="000000"/>
              </a:solidFill>
              <a:latin typeface="Aileron"/>
              <a:ea typeface="Aileron"/>
              <a:cs typeface="Aileron"/>
              <a:sym typeface="Aileron"/>
            </a:endParaRPr>
          </a:p>
          <a:p>
            <a:pPr marL="394823" lvl="1" indent="-197412" algn="l">
              <a:lnSpc>
                <a:spcPts val="2743"/>
              </a:lnSpc>
              <a:buFont typeface="Arial"/>
              <a:buChar char="•"/>
            </a:pPr>
            <a:r>
              <a:rPr lang="en-US" sz="1828" dirty="0" err="1">
                <a:solidFill>
                  <a:srgbClr val="000000"/>
                </a:solidFill>
                <a:latin typeface="Aileron"/>
                <a:ea typeface="Aileron"/>
                <a:cs typeface="Aileron"/>
                <a:sym typeface="Aileron"/>
              </a:rPr>
              <a:t>Spiccata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attitudine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commerciale</a:t>
            </a:r>
            <a:endParaRPr lang="en-US" sz="1828" dirty="0">
              <a:solidFill>
                <a:srgbClr val="000000"/>
              </a:solidFill>
              <a:latin typeface="Aileron"/>
              <a:ea typeface="Aileron"/>
              <a:cs typeface="Aileron"/>
              <a:sym typeface="Aileron"/>
            </a:endParaRPr>
          </a:p>
          <a:p>
            <a:pPr algn="l">
              <a:lnSpc>
                <a:spcPts val="2743"/>
              </a:lnSpc>
            </a:pPr>
            <a:r>
              <a:rPr lang="en-US" sz="1828" dirty="0" err="1">
                <a:solidFill>
                  <a:srgbClr val="000000"/>
                </a:solidFill>
                <a:latin typeface="Aileron"/>
                <a:ea typeface="Aileron"/>
                <a:cs typeface="Aileron"/>
                <a:sym typeface="Aileron"/>
              </a:rPr>
              <a:t>Offresi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fisso</a:t>
            </a:r>
            <a:r>
              <a:rPr lang="en-US" sz="1828" dirty="0">
                <a:solidFill>
                  <a:srgbClr val="000000"/>
                </a:solidFill>
                <a:latin typeface="Aileron"/>
                <a:ea typeface="Aileron"/>
                <a:cs typeface="Aileron"/>
                <a:sym typeface="Aileron"/>
              </a:rPr>
              <a:t> + </a:t>
            </a:r>
            <a:r>
              <a:rPr lang="en-US" sz="1828" dirty="0" err="1">
                <a:solidFill>
                  <a:srgbClr val="000000"/>
                </a:solidFill>
                <a:latin typeface="Aileron"/>
                <a:ea typeface="Aileron"/>
                <a:cs typeface="Aileron"/>
                <a:sym typeface="Aileron"/>
              </a:rPr>
              <a:t>interessanti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provvigioni</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Invia</a:t>
            </a:r>
            <a:r>
              <a:rPr lang="en-US" sz="1828" dirty="0">
                <a:solidFill>
                  <a:srgbClr val="000000"/>
                </a:solidFill>
                <a:latin typeface="Aileron"/>
                <a:ea typeface="Aileron"/>
                <a:cs typeface="Aileron"/>
                <a:sym typeface="Aileron"/>
              </a:rPr>
              <a:t> il </a:t>
            </a:r>
            <a:r>
              <a:rPr lang="en-US" sz="1828" dirty="0" err="1">
                <a:solidFill>
                  <a:srgbClr val="000000"/>
                </a:solidFill>
                <a:latin typeface="Aileron"/>
                <a:ea typeface="Aileron"/>
                <a:cs typeface="Aileron"/>
                <a:sym typeface="Aileron"/>
              </a:rPr>
              <a:t>tuo</a:t>
            </a:r>
            <a:r>
              <a:rPr lang="en-US" sz="1828" dirty="0">
                <a:solidFill>
                  <a:srgbClr val="000000"/>
                </a:solidFill>
                <a:latin typeface="Aileron"/>
                <a:ea typeface="Aileron"/>
                <a:cs typeface="Aileron"/>
                <a:sym typeface="Aileron"/>
              </a:rPr>
              <a:t> curriculum a info@lancora-immobiliare.it</a:t>
            </a:r>
          </a:p>
          <a:p>
            <a:pPr algn="l">
              <a:lnSpc>
                <a:spcPts val="2743"/>
              </a:lnSpc>
            </a:pPr>
            <a:endParaRPr lang="en-US" sz="1828" dirty="0">
              <a:solidFill>
                <a:srgbClr val="000000"/>
              </a:solidFill>
              <a:latin typeface="Aileron"/>
              <a:ea typeface="Aileron"/>
              <a:cs typeface="Aileron"/>
              <a:sym typeface="Aileron"/>
            </a:endParaRPr>
          </a:p>
        </p:txBody>
      </p:sp>
      <p:sp>
        <p:nvSpPr>
          <p:cNvPr id="13" name="TextBox 13"/>
          <p:cNvSpPr txBox="1"/>
          <p:nvPr/>
        </p:nvSpPr>
        <p:spPr>
          <a:xfrm>
            <a:off x="1028700" y="6700263"/>
            <a:ext cx="8115300" cy="750673"/>
          </a:xfrm>
          <a:prstGeom prst="rect">
            <a:avLst/>
          </a:prstGeom>
        </p:spPr>
        <p:txBody>
          <a:bodyPr lIns="0" tIns="0" rIns="0" bIns="0" rtlCol="0" anchor="t">
            <a:spAutoFit/>
          </a:bodyPr>
          <a:lstStyle/>
          <a:p>
            <a:pPr algn="l">
              <a:lnSpc>
                <a:spcPts val="3070"/>
              </a:lnSpc>
            </a:pPr>
            <a:r>
              <a:rPr lang="en-US" sz="2047" u="sng">
                <a:solidFill>
                  <a:srgbClr val="642EC7"/>
                </a:solidFill>
                <a:latin typeface="Aileron"/>
                <a:ea typeface="Aileron"/>
                <a:cs typeface="Aileron"/>
                <a:sym typeface="Aileron"/>
                <a:hlinkClick r:id="rId7" tooltip="https://it.indeed.com/offerte-lavoro?l=Codevilla%2C+Lombardia&amp;radius=0&amp;vjk=9c6a707eddabb9d6"/>
              </a:rPr>
              <a:t>PER CANDIDARSI -INDEED</a:t>
            </a:r>
          </a:p>
          <a:p>
            <a:pPr algn="l">
              <a:lnSpc>
                <a:spcPts val="3070"/>
              </a:lnSpc>
            </a:pPr>
            <a:endParaRPr lang="en-US" sz="2047" u="sng">
              <a:solidFill>
                <a:srgbClr val="642EC7"/>
              </a:solidFill>
              <a:latin typeface="Aileron"/>
              <a:ea typeface="Aileron"/>
              <a:cs typeface="Aileron"/>
              <a:sym typeface="Aileron"/>
              <a:hlinkClick r:id="rId7" tooltip="https://it.indeed.com/offerte-lavoro?l=Codevilla%2C+Lombardia&amp;radius=0&amp;vjk=9c6a707eddabb9d6"/>
            </a:endParaRPr>
          </a:p>
        </p:txBody>
      </p:sp>
      <p:sp>
        <p:nvSpPr>
          <p:cNvPr id="15" name="TextBox 14">
            <a:extLst>
              <a:ext uri="{FF2B5EF4-FFF2-40B4-BE49-F238E27FC236}">
                <a16:creationId xmlns:a16="http://schemas.microsoft.com/office/drawing/2014/main" id="{BD260588-9B34-EB4C-4CFB-3D4765ED8435}"/>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1136524"/>
            <a:ext cx="6851764" cy="2664024"/>
          </a:xfrm>
          <a:prstGeom prst="rect">
            <a:avLst/>
          </a:prstGeom>
        </p:spPr>
        <p:txBody>
          <a:bodyPr lIns="0" tIns="0" rIns="0" bIns="0" rtlCol="0" anchor="t">
            <a:spAutoFit/>
          </a:bodyPr>
          <a:lstStyle/>
          <a:p>
            <a:pPr marL="0" lvl="0" indent="0" algn="l">
              <a:lnSpc>
                <a:spcPts val="5193"/>
              </a:lnSpc>
              <a:spcBef>
                <a:spcPct val="0"/>
              </a:spcBef>
            </a:pPr>
            <a:r>
              <a:rPr lang="en-US" sz="5245" b="1" dirty="0" err="1">
                <a:solidFill>
                  <a:srgbClr val="000000"/>
                </a:solidFill>
                <a:latin typeface="Aileron Heavy"/>
                <a:ea typeface="Aileron Heavy"/>
                <a:cs typeface="Aileron Heavy"/>
                <a:sym typeface="Aileron Heavy"/>
              </a:rPr>
              <a:t>Ambito</a:t>
            </a:r>
            <a:r>
              <a:rPr lang="en-US" sz="5245" b="1" dirty="0">
                <a:solidFill>
                  <a:srgbClr val="000000"/>
                </a:solidFill>
                <a:latin typeface="Aileron Heavy"/>
                <a:ea typeface="Aileron Heavy"/>
                <a:cs typeface="Aileron Heavy"/>
                <a:sym typeface="Aileron Heavy"/>
              </a:rPr>
              <a:t> </a:t>
            </a:r>
            <a:r>
              <a:rPr lang="en-US" sz="5245" b="1" dirty="0" err="1">
                <a:solidFill>
                  <a:srgbClr val="000000"/>
                </a:solidFill>
                <a:latin typeface="Aileron Heavy"/>
                <a:ea typeface="Aileron Heavy"/>
                <a:cs typeface="Aileron Heavy"/>
                <a:sym typeface="Aileron Heavy"/>
              </a:rPr>
              <a:t>territoriale</a:t>
            </a:r>
            <a:r>
              <a:rPr lang="en-US" sz="5245" b="1" dirty="0">
                <a:solidFill>
                  <a:srgbClr val="000000"/>
                </a:solidFill>
                <a:latin typeface="Aileron Heavy"/>
                <a:ea typeface="Aileron Heavy"/>
                <a:cs typeface="Aileron Heavy"/>
                <a:sym typeface="Aileron Heavy"/>
              </a:rPr>
              <a:t> Voghera e </a:t>
            </a:r>
            <a:r>
              <a:rPr lang="en-US" sz="5245" b="1" dirty="0" err="1">
                <a:solidFill>
                  <a:srgbClr val="000000"/>
                </a:solidFill>
                <a:latin typeface="Aileron Heavy"/>
                <a:ea typeface="Aileron Heavy"/>
                <a:cs typeface="Aileron Heavy"/>
                <a:sym typeface="Aileron Heavy"/>
              </a:rPr>
              <a:t>Comunità</a:t>
            </a:r>
            <a:r>
              <a:rPr lang="en-US" sz="5245" b="1" dirty="0">
                <a:solidFill>
                  <a:srgbClr val="000000"/>
                </a:solidFill>
                <a:latin typeface="Aileron Heavy"/>
                <a:ea typeface="Aileron Heavy"/>
                <a:cs typeface="Aileron Heavy"/>
                <a:sym typeface="Aileron Heavy"/>
              </a:rPr>
              <a:t> Montana </a:t>
            </a:r>
            <a:r>
              <a:rPr lang="en-US" sz="5245" b="1" dirty="0" err="1">
                <a:solidFill>
                  <a:srgbClr val="000000"/>
                </a:solidFill>
                <a:latin typeface="Aileron Heavy"/>
                <a:ea typeface="Aileron Heavy"/>
                <a:cs typeface="Aileron Heavy"/>
                <a:sym typeface="Aileron Heavy"/>
              </a:rPr>
              <a:t>Oltrepo</a:t>
            </a:r>
            <a:r>
              <a:rPr lang="en-US" sz="5245" b="1" dirty="0">
                <a:solidFill>
                  <a:srgbClr val="000000"/>
                </a:solidFill>
                <a:latin typeface="Aileron Heavy"/>
                <a:ea typeface="Aileron Heavy"/>
                <a:cs typeface="Aileron Heavy"/>
                <a:sym typeface="Aileron Heavy"/>
              </a:rPr>
              <a:t>' Pavese</a:t>
            </a:r>
          </a:p>
        </p:txBody>
      </p:sp>
      <p:sp>
        <p:nvSpPr>
          <p:cNvPr id="3" name="TextBox 3"/>
          <p:cNvSpPr txBox="1"/>
          <p:nvPr/>
        </p:nvSpPr>
        <p:spPr>
          <a:xfrm>
            <a:off x="1028700" y="5855408"/>
            <a:ext cx="6851764" cy="461665"/>
          </a:xfrm>
          <a:prstGeom prst="rect">
            <a:avLst/>
          </a:prstGeom>
        </p:spPr>
        <p:txBody>
          <a:bodyPr lIns="0" tIns="0" rIns="0" bIns="0" rtlCol="0" anchor="t">
            <a:spAutoFit/>
          </a:bodyPr>
          <a:lstStyle/>
          <a:p>
            <a:pPr>
              <a:lnSpc>
                <a:spcPts val="3552"/>
              </a:lnSpc>
              <a:spcBef>
                <a:spcPct val="0"/>
              </a:spcBef>
            </a:pPr>
            <a:r>
              <a:rPr lang="en-US" sz="3200" b="1" u="sng" spc="-80" dirty="0">
                <a:solidFill>
                  <a:srgbClr val="FF1495"/>
                </a:solidFill>
                <a:latin typeface="Aileron Bold"/>
                <a:sym typeface="Aileron Bold"/>
                <a:hlinkClick r:id="rId2" action="ppaction://hlinksldjump">
                  <a:extLst>
                    <a:ext uri="{A12FA001-AC4F-418D-AE19-62706E023703}">
                      <ahyp:hlinkClr xmlns:ahyp="http://schemas.microsoft.com/office/drawing/2018/hyperlinkcolor" val="tx"/>
                    </a:ext>
                  </a:extLst>
                </a:hlinkClick>
              </a:rPr>
              <a:t>GODIASCO</a:t>
            </a:r>
            <a:endParaRPr lang="en-US" sz="3200" b="1" u="sng" spc="-80" dirty="0">
              <a:solidFill>
                <a:srgbClr val="FF1495"/>
              </a:solidFill>
              <a:latin typeface="Aileron Bold"/>
              <a:sym typeface="Aileron Bold"/>
            </a:endParaRPr>
          </a:p>
        </p:txBody>
      </p:sp>
      <p:sp>
        <p:nvSpPr>
          <p:cNvPr id="4" name="AutoShape 4"/>
          <p:cNvSpPr/>
          <p:nvPr/>
        </p:nvSpPr>
        <p:spPr>
          <a:xfrm>
            <a:off x="0" y="1739093"/>
            <a:ext cx="18288000" cy="9585"/>
          </a:xfrm>
          <a:prstGeom prst="rect">
            <a:avLst/>
          </a:prstGeom>
          <a:solidFill>
            <a:srgbClr val="000000"/>
          </a:solidFill>
        </p:spPr>
        <p:txBody>
          <a:bodyPr/>
          <a:lstStyle/>
          <a:p>
            <a:endParaRPr lang="it-IT"/>
          </a:p>
        </p:txBody>
      </p:sp>
      <p:grpSp>
        <p:nvGrpSpPr>
          <p:cNvPr id="5" name="Group 5"/>
          <p:cNvGrpSpPr/>
          <p:nvPr/>
        </p:nvGrpSpPr>
        <p:grpSpPr>
          <a:xfrm>
            <a:off x="12598420" y="4593468"/>
            <a:ext cx="2844790" cy="2858924"/>
            <a:chOff x="0" y="0"/>
            <a:chExt cx="1913890" cy="1923399"/>
          </a:xfrm>
        </p:grpSpPr>
        <p:sp>
          <p:nvSpPr>
            <p:cNvPr id="6" name="Freeform 6"/>
            <p:cNvSpPr/>
            <p:nvPr/>
          </p:nvSpPr>
          <p:spPr>
            <a:xfrm>
              <a:off x="0" y="0"/>
              <a:ext cx="1913890" cy="1923399"/>
            </a:xfrm>
            <a:custGeom>
              <a:avLst/>
              <a:gdLst/>
              <a:ahLst/>
              <a:cxnLst/>
              <a:rect l="l" t="t" r="r" b="b"/>
              <a:pathLst>
                <a:path w="1913890" h="1923399">
                  <a:moveTo>
                    <a:pt x="0" y="0"/>
                  </a:moveTo>
                  <a:lnTo>
                    <a:pt x="1913890" y="0"/>
                  </a:lnTo>
                  <a:lnTo>
                    <a:pt x="1913890" y="1923399"/>
                  </a:lnTo>
                  <a:lnTo>
                    <a:pt x="0" y="1923399"/>
                  </a:lnTo>
                  <a:close/>
                </a:path>
              </a:pathLst>
            </a:custGeom>
            <a:solidFill>
              <a:srgbClr val="FFDE59"/>
            </a:solidFill>
          </p:spPr>
          <p:txBody>
            <a:bodyPr/>
            <a:lstStyle/>
            <a:p>
              <a:endParaRPr lang="it-IT"/>
            </a:p>
          </p:txBody>
        </p:sp>
      </p:grpSp>
      <p:grpSp>
        <p:nvGrpSpPr>
          <p:cNvPr id="7" name="Group 7"/>
          <p:cNvGrpSpPr/>
          <p:nvPr/>
        </p:nvGrpSpPr>
        <p:grpSpPr>
          <a:xfrm>
            <a:off x="9753630" y="7452391"/>
            <a:ext cx="2844790" cy="2858924"/>
            <a:chOff x="0" y="0"/>
            <a:chExt cx="1913890" cy="1923399"/>
          </a:xfrm>
        </p:grpSpPr>
        <p:sp>
          <p:nvSpPr>
            <p:cNvPr id="8" name="Freeform 8"/>
            <p:cNvSpPr/>
            <p:nvPr/>
          </p:nvSpPr>
          <p:spPr>
            <a:xfrm>
              <a:off x="0" y="0"/>
              <a:ext cx="1913890" cy="1923399"/>
            </a:xfrm>
            <a:custGeom>
              <a:avLst/>
              <a:gdLst/>
              <a:ahLst/>
              <a:cxnLst/>
              <a:rect l="l" t="t" r="r" b="b"/>
              <a:pathLst>
                <a:path w="1913890" h="1923399">
                  <a:moveTo>
                    <a:pt x="0" y="0"/>
                  </a:moveTo>
                  <a:lnTo>
                    <a:pt x="1913890" y="0"/>
                  </a:lnTo>
                  <a:lnTo>
                    <a:pt x="1913890" y="1923399"/>
                  </a:lnTo>
                  <a:lnTo>
                    <a:pt x="0" y="1923399"/>
                  </a:lnTo>
                  <a:close/>
                </a:path>
              </a:pathLst>
            </a:custGeom>
            <a:solidFill>
              <a:srgbClr val="FFDE59"/>
            </a:solidFill>
          </p:spPr>
          <p:txBody>
            <a:bodyPr/>
            <a:lstStyle/>
            <a:p>
              <a:endParaRPr lang="it-IT"/>
            </a:p>
          </p:txBody>
        </p:sp>
      </p:grpSp>
      <p:grpSp>
        <p:nvGrpSpPr>
          <p:cNvPr id="9" name="Group 9"/>
          <p:cNvGrpSpPr/>
          <p:nvPr/>
        </p:nvGrpSpPr>
        <p:grpSpPr>
          <a:xfrm>
            <a:off x="12598420" y="1748677"/>
            <a:ext cx="5689580" cy="2844790"/>
            <a:chOff x="0" y="0"/>
            <a:chExt cx="3827780" cy="1913890"/>
          </a:xfrm>
        </p:grpSpPr>
        <p:sp>
          <p:nvSpPr>
            <p:cNvPr id="10" name="Freeform 10"/>
            <p:cNvSpPr/>
            <p:nvPr/>
          </p:nvSpPr>
          <p:spPr>
            <a:xfrm>
              <a:off x="0" y="0"/>
              <a:ext cx="3827780" cy="1913890"/>
            </a:xfrm>
            <a:custGeom>
              <a:avLst/>
              <a:gdLst/>
              <a:ahLst/>
              <a:cxnLst/>
              <a:rect l="l" t="t" r="r" b="b"/>
              <a:pathLst>
                <a:path w="3827780" h="1913890">
                  <a:moveTo>
                    <a:pt x="0" y="0"/>
                  </a:moveTo>
                  <a:lnTo>
                    <a:pt x="3827780" y="0"/>
                  </a:lnTo>
                  <a:lnTo>
                    <a:pt x="3827780" y="1913890"/>
                  </a:lnTo>
                  <a:lnTo>
                    <a:pt x="0" y="1913890"/>
                  </a:lnTo>
                  <a:close/>
                </a:path>
              </a:pathLst>
            </a:custGeom>
            <a:solidFill>
              <a:srgbClr val="019D97"/>
            </a:solidFill>
          </p:spPr>
          <p:txBody>
            <a:bodyPr/>
            <a:lstStyle/>
            <a:p>
              <a:endParaRPr lang="it-IT"/>
            </a:p>
          </p:txBody>
        </p:sp>
      </p:grpSp>
      <p:sp>
        <p:nvSpPr>
          <p:cNvPr id="11" name="Freeform 11"/>
          <p:cNvSpPr/>
          <p:nvPr/>
        </p:nvSpPr>
        <p:spPr>
          <a:xfrm>
            <a:off x="15443210" y="4593468"/>
            <a:ext cx="2844790" cy="2844790"/>
          </a:xfrm>
          <a:custGeom>
            <a:avLst/>
            <a:gdLst/>
            <a:ahLst/>
            <a:cxnLst/>
            <a:rect l="l" t="t" r="r" b="b"/>
            <a:pathLst>
              <a:path w="2844790" h="2844790">
                <a:moveTo>
                  <a:pt x="0" y="0"/>
                </a:moveTo>
                <a:lnTo>
                  <a:pt x="2844790" y="0"/>
                </a:lnTo>
                <a:lnTo>
                  <a:pt x="2844790" y="2844790"/>
                </a:lnTo>
                <a:lnTo>
                  <a:pt x="0" y="284479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it-IT"/>
          </a:p>
        </p:txBody>
      </p:sp>
      <p:sp>
        <p:nvSpPr>
          <p:cNvPr id="12" name="Freeform 12"/>
          <p:cNvSpPr/>
          <p:nvPr/>
        </p:nvSpPr>
        <p:spPr>
          <a:xfrm rot="-10800000" flipH="1" flipV="1">
            <a:off x="9753630" y="4593468"/>
            <a:ext cx="2844790" cy="2844790"/>
          </a:xfrm>
          <a:custGeom>
            <a:avLst/>
            <a:gdLst/>
            <a:ahLst/>
            <a:cxnLst/>
            <a:rect l="l" t="t" r="r" b="b"/>
            <a:pathLst>
              <a:path w="2844790" h="2844790">
                <a:moveTo>
                  <a:pt x="2844790" y="2844790"/>
                </a:moveTo>
                <a:lnTo>
                  <a:pt x="0" y="2844790"/>
                </a:lnTo>
                <a:lnTo>
                  <a:pt x="0" y="0"/>
                </a:lnTo>
                <a:lnTo>
                  <a:pt x="2844790" y="0"/>
                </a:lnTo>
                <a:lnTo>
                  <a:pt x="2844790" y="284479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3" name="Freeform 13"/>
          <p:cNvSpPr/>
          <p:nvPr/>
        </p:nvSpPr>
        <p:spPr>
          <a:xfrm rot="-5400000" flipV="1">
            <a:off x="9753630" y="1748677"/>
            <a:ext cx="2844790" cy="2844790"/>
          </a:xfrm>
          <a:custGeom>
            <a:avLst/>
            <a:gdLst/>
            <a:ahLst/>
            <a:cxnLst/>
            <a:rect l="l" t="t" r="r" b="b"/>
            <a:pathLst>
              <a:path w="2844790" h="2844790">
                <a:moveTo>
                  <a:pt x="0" y="2844791"/>
                </a:moveTo>
                <a:lnTo>
                  <a:pt x="2844790" y="2844791"/>
                </a:lnTo>
                <a:lnTo>
                  <a:pt x="2844790" y="0"/>
                </a:lnTo>
                <a:lnTo>
                  <a:pt x="0" y="0"/>
                </a:lnTo>
                <a:lnTo>
                  <a:pt x="0" y="284479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it-IT"/>
          </a:p>
        </p:txBody>
      </p:sp>
      <p:sp>
        <p:nvSpPr>
          <p:cNvPr id="14" name="Freeform 14"/>
          <p:cNvSpPr/>
          <p:nvPr/>
        </p:nvSpPr>
        <p:spPr>
          <a:xfrm rot="-5400000" flipV="1">
            <a:off x="15459588" y="7438258"/>
            <a:ext cx="2812033" cy="2812033"/>
          </a:xfrm>
          <a:custGeom>
            <a:avLst/>
            <a:gdLst/>
            <a:ahLst/>
            <a:cxnLst/>
            <a:rect l="l" t="t" r="r" b="b"/>
            <a:pathLst>
              <a:path w="2812033" h="2812033">
                <a:moveTo>
                  <a:pt x="0" y="2812033"/>
                </a:moveTo>
                <a:lnTo>
                  <a:pt x="2812034" y="2812033"/>
                </a:lnTo>
                <a:lnTo>
                  <a:pt x="2812034" y="0"/>
                </a:lnTo>
                <a:lnTo>
                  <a:pt x="0" y="0"/>
                </a:lnTo>
                <a:lnTo>
                  <a:pt x="0" y="2812033"/>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it-IT"/>
          </a:p>
        </p:txBody>
      </p:sp>
      <p:grpSp>
        <p:nvGrpSpPr>
          <p:cNvPr id="15" name="Group 15"/>
          <p:cNvGrpSpPr/>
          <p:nvPr/>
        </p:nvGrpSpPr>
        <p:grpSpPr>
          <a:xfrm>
            <a:off x="16898362" y="816736"/>
            <a:ext cx="360938" cy="157229"/>
            <a:chOff x="0" y="0"/>
            <a:chExt cx="1166179" cy="508000"/>
          </a:xfrm>
        </p:grpSpPr>
        <p:sp>
          <p:nvSpPr>
            <p:cNvPr id="16" name="Freeform 16"/>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17" name="Freeform 17"/>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8" name="Freeform 18"/>
          <p:cNvSpPr/>
          <p:nvPr/>
        </p:nvSpPr>
        <p:spPr>
          <a:xfrm flipH="1">
            <a:off x="12598420" y="7438258"/>
            <a:ext cx="2844790" cy="2844790"/>
          </a:xfrm>
          <a:custGeom>
            <a:avLst/>
            <a:gdLst/>
            <a:ahLst/>
            <a:cxnLst/>
            <a:rect l="l" t="t" r="r" b="b"/>
            <a:pathLst>
              <a:path w="2844790" h="2844790">
                <a:moveTo>
                  <a:pt x="2844790" y="0"/>
                </a:moveTo>
                <a:lnTo>
                  <a:pt x="0" y="0"/>
                </a:lnTo>
                <a:lnTo>
                  <a:pt x="0" y="2844790"/>
                </a:lnTo>
                <a:lnTo>
                  <a:pt x="2844790" y="2844790"/>
                </a:lnTo>
                <a:lnTo>
                  <a:pt x="284479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it-IT"/>
          </a:p>
        </p:txBody>
      </p:sp>
      <p:sp>
        <p:nvSpPr>
          <p:cNvPr id="19" name="TextBox 19"/>
          <p:cNvSpPr txBox="1"/>
          <p:nvPr/>
        </p:nvSpPr>
        <p:spPr>
          <a:xfrm>
            <a:off x="1025387" y="7725106"/>
            <a:ext cx="6851764" cy="461665"/>
          </a:xfrm>
          <a:prstGeom prst="rect">
            <a:avLst/>
          </a:prstGeom>
        </p:spPr>
        <p:txBody>
          <a:bodyPr lIns="0" tIns="0" rIns="0" bIns="0" rtlCol="0" anchor="t">
            <a:spAutoFit/>
          </a:bodyPr>
          <a:lstStyle/>
          <a:p>
            <a:pPr lvl="0" indent="0">
              <a:lnSpc>
                <a:spcPts val="3552"/>
              </a:lnSpc>
              <a:spcBef>
                <a:spcPct val="0"/>
              </a:spcBef>
            </a:pPr>
            <a:r>
              <a:rPr lang="en-US" sz="3200" b="1" u="sng" spc="-80" dirty="0">
                <a:solidFill>
                  <a:srgbClr val="FF1495"/>
                </a:solidFill>
                <a:latin typeface="Aileron Bold"/>
                <a:sym typeface="Aileron Bold"/>
                <a:hlinkClick r:id="rId13" action="ppaction://hlinksldjump">
                  <a:extLst>
                    <a:ext uri="{A12FA001-AC4F-418D-AE19-62706E023703}">
                      <ahyp:hlinkClr xmlns:ahyp="http://schemas.microsoft.com/office/drawing/2018/hyperlinkcolor" val="tx"/>
                    </a:ext>
                  </a:extLst>
                </a:hlinkClick>
              </a:rPr>
              <a:t>VOGHERA</a:t>
            </a:r>
          </a:p>
        </p:txBody>
      </p:sp>
      <p:sp>
        <p:nvSpPr>
          <p:cNvPr id="20" name="TextBox 20"/>
          <p:cNvSpPr txBox="1"/>
          <p:nvPr/>
        </p:nvSpPr>
        <p:spPr>
          <a:xfrm>
            <a:off x="1028700" y="4101909"/>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sym typeface="Aileron Bold"/>
                <a:hlinkClick r:id="rId14" action="ppaction://hlinksldjump">
                  <a:extLst>
                    <a:ext uri="{A12FA001-AC4F-418D-AE19-62706E023703}">
                      <ahyp:hlinkClr xmlns:ahyp="http://schemas.microsoft.com/office/drawing/2018/hyperlinkcolor" val="tx"/>
                    </a:ext>
                  </a:extLst>
                </a:hlinkClick>
              </a:rPr>
              <a:t>BORGO</a:t>
            </a:r>
            <a:r>
              <a:rPr lang="en-US" sz="3200" b="1" u="sng" spc="-80" dirty="0">
                <a:solidFill>
                  <a:srgbClr val="FF1495"/>
                </a:solidFill>
                <a:latin typeface="Aileron Bold"/>
                <a:sym typeface="Aileron Bold"/>
              </a:rPr>
              <a:t> </a:t>
            </a:r>
            <a:r>
              <a:rPr lang="en-US" sz="3200" b="1" u="sng" spc="-80" dirty="0">
                <a:solidFill>
                  <a:srgbClr val="FF1495"/>
                </a:solidFill>
                <a:latin typeface="Aileron Bold"/>
                <a:ea typeface="Aileron Bold"/>
                <a:cs typeface="Aileron Bold"/>
                <a:sym typeface="Aileron Bold"/>
              </a:rPr>
              <a:t>PRIOLO</a:t>
            </a:r>
          </a:p>
        </p:txBody>
      </p:sp>
      <p:sp>
        <p:nvSpPr>
          <p:cNvPr id="22" name="TextBox 22"/>
          <p:cNvSpPr txBox="1"/>
          <p:nvPr/>
        </p:nvSpPr>
        <p:spPr>
          <a:xfrm>
            <a:off x="1028700" y="4681335"/>
            <a:ext cx="6851764" cy="461665"/>
          </a:xfrm>
          <a:prstGeom prst="rect">
            <a:avLst/>
          </a:prstGeom>
        </p:spPr>
        <p:txBody>
          <a:bodyPr lIns="0" tIns="0" rIns="0" bIns="0" rtlCol="0" anchor="t">
            <a:spAutoFit/>
          </a:bodyPr>
          <a:lstStyle/>
          <a:p>
            <a:pPr>
              <a:lnSpc>
                <a:spcPts val="3552"/>
              </a:lnSpc>
              <a:spcBef>
                <a:spcPct val="0"/>
              </a:spcBef>
            </a:pPr>
            <a:r>
              <a:rPr lang="en-US" sz="3200" b="1" u="sng" spc="-80" dirty="0">
                <a:solidFill>
                  <a:srgbClr val="FF1495"/>
                </a:solidFill>
                <a:latin typeface="Aileron Bold"/>
                <a:sym typeface="Aileron Bold"/>
                <a:hlinkClick r:id="rId15" action="ppaction://hlinksldjump">
                  <a:extLst>
                    <a:ext uri="{A12FA001-AC4F-418D-AE19-62706E023703}">
                      <ahyp:hlinkClr xmlns:ahyp="http://schemas.microsoft.com/office/drawing/2018/hyperlinkcolor" val="tx"/>
                    </a:ext>
                  </a:extLst>
                </a:hlinkClick>
              </a:rPr>
              <a:t>CASEI GEROLA</a:t>
            </a:r>
          </a:p>
        </p:txBody>
      </p:sp>
      <p:sp>
        <p:nvSpPr>
          <p:cNvPr id="23" name="TextBox 23"/>
          <p:cNvSpPr txBox="1"/>
          <p:nvPr/>
        </p:nvSpPr>
        <p:spPr>
          <a:xfrm>
            <a:off x="1058517" y="5293767"/>
            <a:ext cx="6851764" cy="461665"/>
          </a:xfrm>
          <a:prstGeom prst="rect">
            <a:avLst/>
          </a:prstGeom>
        </p:spPr>
        <p:txBody>
          <a:bodyPr lIns="0" tIns="0" rIns="0" bIns="0" rtlCol="0" anchor="t">
            <a:spAutoFit/>
          </a:bodyPr>
          <a:lstStyle/>
          <a:p>
            <a:pPr lvl="0" indent="0">
              <a:lnSpc>
                <a:spcPts val="3552"/>
              </a:lnSpc>
              <a:spcBef>
                <a:spcPct val="0"/>
              </a:spcBef>
            </a:pPr>
            <a:r>
              <a:rPr lang="en-US" sz="3200" b="1" u="sng" spc="-80" dirty="0">
                <a:solidFill>
                  <a:srgbClr val="FF1495"/>
                </a:solidFill>
                <a:latin typeface="Aileron Bold"/>
                <a:sym typeface="Aileron Bold"/>
                <a:hlinkClick r:id="rId16" action="ppaction://hlinksldjump">
                  <a:extLst>
                    <a:ext uri="{A12FA001-AC4F-418D-AE19-62706E023703}">
                      <ahyp:hlinkClr xmlns:ahyp="http://schemas.microsoft.com/office/drawing/2018/hyperlinkcolor" val="tx"/>
                    </a:ext>
                  </a:extLst>
                </a:hlinkClick>
              </a:rPr>
              <a:t>CODEVILLA</a:t>
            </a:r>
            <a:endParaRPr lang="en-US" sz="3200" b="1" u="sng" spc="-80" dirty="0">
              <a:solidFill>
                <a:srgbClr val="FF1495"/>
              </a:solidFill>
              <a:latin typeface="Aileron Bold"/>
              <a:sym typeface="Aileron Bold"/>
              <a:hlinkClick r:id="" action="ppaction://noaction">
                <a:extLst>
                  <a:ext uri="{A12FA001-AC4F-418D-AE19-62706E023703}">
                    <ahyp:hlinkClr xmlns:ahyp="http://schemas.microsoft.com/office/drawing/2018/hyperlinkcolor" val="tx"/>
                  </a:ext>
                </a:extLst>
              </a:hlinkClick>
            </a:endParaRPr>
          </a:p>
        </p:txBody>
      </p:sp>
      <p:sp>
        <p:nvSpPr>
          <p:cNvPr id="24" name="TextBox 24">
            <a:hlinkClick r:id="rId17" action="ppaction://hlinksldjump"/>
          </p:cNvPr>
          <p:cNvSpPr txBox="1"/>
          <p:nvPr/>
        </p:nvSpPr>
        <p:spPr>
          <a:xfrm>
            <a:off x="1025387" y="7114804"/>
            <a:ext cx="6851764" cy="461665"/>
          </a:xfrm>
          <a:prstGeom prst="rect">
            <a:avLst/>
          </a:prstGeom>
        </p:spPr>
        <p:txBody>
          <a:bodyPr lIns="0" tIns="0" rIns="0" bIns="0" rtlCol="0" anchor="t">
            <a:spAutoFit/>
          </a:bodyPr>
          <a:lstStyle/>
          <a:p>
            <a:pPr>
              <a:lnSpc>
                <a:spcPts val="3552"/>
              </a:lnSpc>
              <a:spcBef>
                <a:spcPct val="0"/>
              </a:spcBef>
            </a:pPr>
            <a:r>
              <a:rPr lang="en-US" sz="3200" b="1" u="sng" spc="-80" dirty="0">
                <a:solidFill>
                  <a:srgbClr val="FF1495"/>
                </a:solidFill>
                <a:latin typeface="Aileron Bold"/>
                <a:sym typeface="Aileron Bold"/>
                <a:hlinkClick r:id="rId18" action="ppaction://hlinksldjump">
                  <a:extLst>
                    <a:ext uri="{A12FA001-AC4F-418D-AE19-62706E023703}">
                      <ahyp:hlinkClr xmlns:ahyp="http://schemas.microsoft.com/office/drawing/2018/hyperlinkcolor" val="tx"/>
                    </a:ext>
                  </a:extLst>
                </a:hlinkClick>
              </a:rPr>
              <a:t>SILVANO PIETRA</a:t>
            </a:r>
          </a:p>
        </p:txBody>
      </p:sp>
      <p:sp>
        <p:nvSpPr>
          <p:cNvPr id="27" name="TextBox 27"/>
          <p:cNvSpPr txBox="1"/>
          <p:nvPr/>
        </p:nvSpPr>
        <p:spPr>
          <a:xfrm>
            <a:off x="1028700" y="6504502"/>
            <a:ext cx="6851764" cy="461665"/>
          </a:xfrm>
          <a:prstGeom prst="rect">
            <a:avLst/>
          </a:prstGeom>
        </p:spPr>
        <p:txBody>
          <a:bodyPr lIns="0" tIns="0" rIns="0" bIns="0" rtlCol="0" anchor="t">
            <a:spAutoFit/>
          </a:bodyPr>
          <a:lstStyle/>
          <a:p>
            <a:pPr lvl="0" indent="0">
              <a:lnSpc>
                <a:spcPts val="3552"/>
              </a:lnSpc>
              <a:spcBef>
                <a:spcPct val="0"/>
              </a:spcBef>
            </a:pPr>
            <a:r>
              <a:rPr lang="en-US" sz="3200" b="1" u="sng" spc="-80" dirty="0">
                <a:solidFill>
                  <a:srgbClr val="FF1495"/>
                </a:solidFill>
                <a:latin typeface="Aileron Bold"/>
                <a:sym typeface="Aileron Bold"/>
                <a:hlinkClick r:id="rId18" action="ppaction://hlinksldjump">
                  <a:extLst>
                    <a:ext uri="{A12FA001-AC4F-418D-AE19-62706E023703}">
                      <ahyp:hlinkClr xmlns:ahyp="http://schemas.microsoft.com/office/drawing/2018/hyperlinkcolor" val="tx"/>
                    </a:ext>
                  </a:extLst>
                </a:hlinkClick>
              </a:rPr>
              <a:t>RIVANAZZANO TERME</a:t>
            </a:r>
          </a:p>
        </p:txBody>
      </p:sp>
      <p:sp>
        <p:nvSpPr>
          <p:cNvPr id="30" name="TextBox 14">
            <a:extLst>
              <a:ext uri="{FF2B5EF4-FFF2-40B4-BE49-F238E27FC236}">
                <a16:creationId xmlns:a16="http://schemas.microsoft.com/office/drawing/2014/main" id="{B13AD7B4-1EFD-C2B7-2336-53BD40AC55B6}"/>
              </a:ext>
            </a:extLst>
          </p:cNvPr>
          <p:cNvSpPr txBox="1"/>
          <p:nvPr/>
        </p:nvSpPr>
        <p:spPr>
          <a:xfrm>
            <a:off x="11489038" y="701801"/>
            <a:ext cx="5031162" cy="346249"/>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a:t>
            </a:r>
            <a:r>
              <a:rPr lang="en-US" sz="1800" dirty="0">
                <a:solidFill>
                  <a:srgbClr val="000000"/>
                </a:solidFill>
                <a:latin typeface="Aileron"/>
                <a:ea typeface="Aileron"/>
                <a:cs typeface="Aileron"/>
                <a:sym typeface="Aileron"/>
              </a:rPr>
              <a:t>/02/2025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1" name="TextBox 11"/>
          <p:cNvSpPr txBox="1"/>
          <p:nvPr/>
        </p:nvSpPr>
        <p:spPr>
          <a:xfrm>
            <a:off x="1028700" y="2750245"/>
            <a:ext cx="15869662" cy="923330"/>
          </a:xfrm>
          <a:prstGeom prst="rect">
            <a:avLst/>
          </a:prstGeom>
        </p:spPr>
        <p:txBody>
          <a:bodyPr lIns="0" tIns="0" rIns="0" bIns="0" rtlCol="0" anchor="t">
            <a:spAutoFit/>
          </a:bodyPr>
          <a:lstStyle/>
          <a:p>
            <a:pPr>
              <a:lnSpc>
                <a:spcPts val="3552"/>
              </a:lnSpc>
              <a:spcBef>
                <a:spcPct val="0"/>
              </a:spcBef>
            </a:pPr>
            <a:r>
              <a:rPr lang="en-US" sz="3200" b="1" spc="-80" dirty="0">
                <a:solidFill>
                  <a:srgbClr val="FF1495"/>
                </a:solidFill>
                <a:latin typeface="Aileron Bold"/>
                <a:sym typeface="Aileron Bold"/>
              </a:rPr>
              <a:t>Product Manager </a:t>
            </a:r>
            <a:r>
              <a:rPr lang="en-US" sz="3200" b="1" spc="-80" dirty="0" err="1">
                <a:solidFill>
                  <a:srgbClr val="FF1495"/>
                </a:solidFill>
                <a:latin typeface="Aileron Bold"/>
                <a:sym typeface="Aileron Bold"/>
              </a:rPr>
              <a:t>ufficio</a:t>
            </a:r>
            <a:r>
              <a:rPr lang="en-US" sz="3200" b="1" spc="-80" dirty="0">
                <a:solidFill>
                  <a:srgbClr val="FF1495"/>
                </a:solidFill>
                <a:latin typeface="Aileron Bold"/>
                <a:sym typeface="Aileron Bold"/>
              </a:rPr>
              <a:t> estero- job post - </a:t>
            </a:r>
            <a:r>
              <a:rPr lang="en-US" sz="3200" b="1" spc="-80" dirty="0">
                <a:solidFill>
                  <a:srgbClr val="FF1495"/>
                </a:solidFill>
                <a:latin typeface="Aileron Bold"/>
                <a:sym typeface="Aileron Bold"/>
                <a:hlinkClick r:id="rId6" tooltip="https://it.indeed.com/cmp/M.e.ta.-Srl?campaignid=mobvjcmp&amp;from=mobviewjob&amp;tk=1ib7n5eejj6u8853&amp;fromjk=a97dfff2118148c7">
                  <a:extLst>
                    <a:ext uri="{A12FA001-AC4F-418D-AE19-62706E023703}">
                      <ahyp:hlinkClr xmlns:ahyp="http://schemas.microsoft.com/office/drawing/2018/hyperlinkcolor" val="tx"/>
                    </a:ext>
                  </a:extLst>
                </a:hlinkClick>
              </a:rPr>
              <a:t>M.E.TA. SRL</a:t>
            </a: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M.e.ta.-Srl?campaignid=mobvjcmp&amp;from=mobviewjob&amp;tk=1ib7n5eejj6u8853&amp;fromjk=a97dfff2118148c7"/>
            </a:endParaRPr>
          </a:p>
        </p:txBody>
      </p:sp>
      <p:sp>
        <p:nvSpPr>
          <p:cNvPr id="12" name="TextBox 12"/>
          <p:cNvSpPr txBox="1"/>
          <p:nvPr/>
        </p:nvSpPr>
        <p:spPr>
          <a:xfrm>
            <a:off x="1028700" y="3423044"/>
            <a:ext cx="16230600" cy="4148924"/>
          </a:xfrm>
          <a:prstGeom prst="rect">
            <a:avLst/>
          </a:prstGeom>
        </p:spPr>
        <p:txBody>
          <a:bodyPr lIns="0" tIns="0" rIns="0" bIns="0" rtlCol="0" anchor="t">
            <a:spAutoFit/>
          </a:bodyPr>
          <a:lstStyle/>
          <a:p>
            <a:pPr algn="l">
              <a:lnSpc>
                <a:spcPts val="2743"/>
              </a:lnSpc>
            </a:pPr>
            <a:r>
              <a:rPr lang="en-US" sz="1828">
                <a:solidFill>
                  <a:srgbClr val="000000"/>
                </a:solidFill>
                <a:latin typeface="Aileron"/>
                <a:ea typeface="Aileron"/>
                <a:cs typeface="Aileron"/>
                <a:sym typeface="Aileron"/>
              </a:rPr>
              <a:t>Il candidato si occuperà delle attività di gestione dei distributori e di effettuare ricerche per il mercato italiano ed estero.</a:t>
            </a:r>
          </a:p>
          <a:p>
            <a:pPr algn="l">
              <a:lnSpc>
                <a:spcPts val="2743"/>
              </a:lnSpc>
            </a:pPr>
            <a:r>
              <a:rPr lang="en-US" sz="1828">
                <a:solidFill>
                  <a:srgbClr val="000000"/>
                </a:solidFill>
                <a:latin typeface="Aileron"/>
                <a:ea typeface="Aileron"/>
                <a:cs typeface="Aileron"/>
                <a:sym typeface="Aileron"/>
              </a:rPr>
              <a:t>Requisiti richiesti:</a:t>
            </a:r>
          </a:p>
          <a:p>
            <a:pPr marL="394823" lvl="1" indent="-197412" algn="l">
              <a:lnSpc>
                <a:spcPts val="2743"/>
              </a:lnSpc>
              <a:buFont typeface="Arial"/>
              <a:buChar char="•"/>
            </a:pPr>
            <a:r>
              <a:rPr lang="en-US" sz="1828">
                <a:solidFill>
                  <a:srgbClr val="000000"/>
                </a:solidFill>
                <a:latin typeface="Aileron"/>
                <a:ea typeface="Aileron"/>
                <a:cs typeface="Aileron"/>
                <a:sym typeface="Aileron"/>
              </a:rPr>
              <a:t>Ottima conoscenza della lingua inglese</a:t>
            </a:r>
          </a:p>
          <a:p>
            <a:pPr marL="394823" lvl="1" indent="-197412" algn="l">
              <a:lnSpc>
                <a:spcPts val="2743"/>
              </a:lnSpc>
              <a:buFont typeface="Arial"/>
              <a:buChar char="•"/>
            </a:pPr>
            <a:r>
              <a:rPr lang="en-US" sz="1828">
                <a:solidFill>
                  <a:srgbClr val="000000"/>
                </a:solidFill>
                <a:latin typeface="Aileron"/>
                <a:ea typeface="Aileron"/>
                <a:cs typeface="Aileron"/>
                <a:sym typeface="Aileron"/>
              </a:rPr>
              <a:t>Capacità commerciali, di relazione, organizzazione e problem solving</a:t>
            </a:r>
          </a:p>
          <a:p>
            <a:pPr marL="394823" lvl="1" indent="-197412" algn="l">
              <a:lnSpc>
                <a:spcPts val="2743"/>
              </a:lnSpc>
              <a:buFont typeface="Arial"/>
              <a:buChar char="•"/>
            </a:pPr>
            <a:r>
              <a:rPr lang="en-US" sz="1828">
                <a:solidFill>
                  <a:srgbClr val="000000"/>
                </a:solidFill>
                <a:latin typeface="Aileron"/>
                <a:ea typeface="Aileron"/>
                <a:cs typeface="Aileron"/>
                <a:sym typeface="Aileron"/>
              </a:rPr>
              <a:t>Buone doti organizzative</a:t>
            </a:r>
          </a:p>
          <a:p>
            <a:pPr marL="394823" lvl="1" indent="-197412" algn="l">
              <a:lnSpc>
                <a:spcPts val="2743"/>
              </a:lnSpc>
              <a:buFont typeface="Arial"/>
              <a:buChar char="•"/>
            </a:pPr>
            <a:r>
              <a:rPr lang="en-US" sz="1828">
                <a:solidFill>
                  <a:srgbClr val="000000"/>
                </a:solidFill>
                <a:latin typeface="Aileron"/>
                <a:ea typeface="Aileron"/>
                <a:cs typeface="Aileron"/>
                <a:sym typeface="Aileron"/>
              </a:rPr>
              <a:t>Buona conoscenza pacchetto Office, nozioni di Marketing e Social Media</a:t>
            </a:r>
          </a:p>
          <a:p>
            <a:pPr marL="394823" lvl="1" indent="-197412" algn="l">
              <a:lnSpc>
                <a:spcPts val="2743"/>
              </a:lnSpc>
              <a:buFont typeface="Arial"/>
              <a:buChar char="•"/>
            </a:pPr>
            <a:r>
              <a:rPr lang="en-US" sz="1828">
                <a:solidFill>
                  <a:srgbClr val="000000"/>
                </a:solidFill>
                <a:latin typeface="Aileron"/>
                <a:ea typeface="Aileron"/>
                <a:cs typeface="Aileron"/>
                <a:sym typeface="Aileron"/>
              </a:rPr>
              <a:t>Dinamicità</a:t>
            </a:r>
          </a:p>
          <a:p>
            <a:pPr marL="394823" lvl="1" indent="-197412" algn="l">
              <a:lnSpc>
                <a:spcPts val="2743"/>
              </a:lnSpc>
              <a:buFont typeface="Arial"/>
              <a:buChar char="•"/>
            </a:pPr>
            <a:r>
              <a:rPr lang="en-US" sz="1828">
                <a:solidFill>
                  <a:srgbClr val="000000"/>
                </a:solidFill>
                <a:latin typeface="Aileron"/>
                <a:ea typeface="Aileron"/>
                <a:cs typeface="Aileron"/>
                <a:sym typeface="Aileron"/>
              </a:rPr>
              <a:t>Serietà e precisione</a:t>
            </a:r>
          </a:p>
          <a:p>
            <a:pPr marL="394823" lvl="1" indent="-197412" algn="l">
              <a:lnSpc>
                <a:spcPts val="2743"/>
              </a:lnSpc>
              <a:buFont typeface="Arial"/>
              <a:buChar char="•"/>
            </a:pPr>
            <a:r>
              <a:rPr lang="en-US" sz="1828">
                <a:solidFill>
                  <a:srgbClr val="000000"/>
                </a:solidFill>
                <a:latin typeface="Aileron"/>
                <a:ea typeface="Aileron"/>
                <a:cs typeface="Aileron"/>
                <a:sym typeface="Aileron"/>
              </a:rPr>
              <a:t>Affidabilità</a:t>
            </a:r>
          </a:p>
          <a:p>
            <a:pPr algn="l">
              <a:lnSpc>
                <a:spcPts val="2743"/>
              </a:lnSpc>
            </a:pPr>
            <a:r>
              <a:rPr lang="en-US" sz="1828">
                <a:solidFill>
                  <a:srgbClr val="000000"/>
                </a:solidFill>
                <a:latin typeface="Aileron"/>
                <a:ea typeface="Aileron"/>
                <a:cs typeface="Aileron"/>
                <a:sym typeface="Aileron"/>
              </a:rPr>
              <a:t>Lingua:</a:t>
            </a:r>
          </a:p>
          <a:p>
            <a:pPr marL="394823" lvl="1" indent="-197412" algn="l">
              <a:lnSpc>
                <a:spcPts val="2743"/>
              </a:lnSpc>
              <a:buFont typeface="Arial"/>
              <a:buChar char="•"/>
            </a:pPr>
            <a:r>
              <a:rPr lang="en-US" sz="1828">
                <a:solidFill>
                  <a:srgbClr val="000000"/>
                </a:solidFill>
                <a:latin typeface="Aileron"/>
                <a:ea typeface="Aileron"/>
                <a:cs typeface="Aileron"/>
                <a:sym typeface="Aileron"/>
              </a:rPr>
              <a:t>inglese (Obbligatorio)</a:t>
            </a:r>
          </a:p>
          <a:p>
            <a:pPr algn="l">
              <a:lnSpc>
                <a:spcPts val="2743"/>
              </a:lnSpc>
            </a:pPr>
            <a:endParaRPr lang="en-US" sz="1828">
              <a:solidFill>
                <a:srgbClr val="000000"/>
              </a:solidFill>
              <a:latin typeface="Aileron"/>
              <a:ea typeface="Aileron"/>
              <a:cs typeface="Aileron"/>
              <a:sym typeface="Aileron"/>
            </a:endParaRPr>
          </a:p>
        </p:txBody>
      </p:sp>
      <p:sp>
        <p:nvSpPr>
          <p:cNvPr id="13" name="TextBox 13"/>
          <p:cNvSpPr txBox="1"/>
          <p:nvPr/>
        </p:nvSpPr>
        <p:spPr>
          <a:xfrm>
            <a:off x="848231" y="7505292"/>
            <a:ext cx="8115300" cy="750673"/>
          </a:xfrm>
          <a:prstGeom prst="rect">
            <a:avLst/>
          </a:prstGeom>
        </p:spPr>
        <p:txBody>
          <a:bodyPr lIns="0" tIns="0" rIns="0" bIns="0" rtlCol="0" anchor="t">
            <a:spAutoFit/>
          </a:bodyPr>
          <a:lstStyle/>
          <a:p>
            <a:pPr algn="l">
              <a:lnSpc>
                <a:spcPts val="3070"/>
              </a:lnSpc>
            </a:pPr>
            <a:r>
              <a:rPr lang="en-US" sz="2047" u="sng">
                <a:solidFill>
                  <a:srgbClr val="642EC7"/>
                </a:solidFill>
                <a:latin typeface="Aileron"/>
                <a:ea typeface="Aileron"/>
                <a:cs typeface="Aileron"/>
                <a:sym typeface="Aileron"/>
                <a:hlinkClick r:id="rId7" tooltip="https://it.indeed.com/offerte-lavoro?l=Codevilla%2C+Lombardia&amp;radius=0&amp;vjk=a97dfff2118148c7&amp;advn=3664127226272959"/>
              </a:rPr>
              <a:t>PER CANDIDARSI -INDEED</a:t>
            </a:r>
          </a:p>
          <a:p>
            <a:pPr algn="l">
              <a:lnSpc>
                <a:spcPts val="3070"/>
              </a:lnSpc>
            </a:pPr>
            <a:endParaRPr lang="en-US" sz="2047" u="sng">
              <a:solidFill>
                <a:srgbClr val="642EC7"/>
              </a:solidFill>
              <a:latin typeface="Aileron"/>
              <a:ea typeface="Aileron"/>
              <a:cs typeface="Aileron"/>
              <a:sym typeface="Aileron"/>
              <a:hlinkClick r:id="rId7" tooltip="https://it.indeed.com/offerte-lavoro?l=Codevilla%2C+Lombardia&amp;radius=0&amp;vjk=a97dfff2118148c7&amp;advn=3664127226272959"/>
            </a:endParaRPr>
          </a:p>
        </p:txBody>
      </p:sp>
      <p:sp>
        <p:nvSpPr>
          <p:cNvPr id="15" name="TextBox 14">
            <a:extLst>
              <a:ext uri="{FF2B5EF4-FFF2-40B4-BE49-F238E27FC236}">
                <a16:creationId xmlns:a16="http://schemas.microsoft.com/office/drawing/2014/main" id="{AFF0E5EA-AC46-23DE-2702-C19C270F0B49}"/>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Codevilla</a:t>
            </a:r>
          </a:p>
        </p:txBody>
      </p:sp>
      <p:sp>
        <p:nvSpPr>
          <p:cNvPr id="11" name="TextBox 11"/>
          <p:cNvSpPr txBox="1"/>
          <p:nvPr/>
        </p:nvSpPr>
        <p:spPr>
          <a:xfrm>
            <a:off x="1028700" y="2750245"/>
            <a:ext cx="15869662" cy="923330"/>
          </a:xfrm>
          <a:prstGeom prst="rect">
            <a:avLst/>
          </a:prstGeom>
        </p:spPr>
        <p:txBody>
          <a:bodyPr lIns="0" tIns="0" rIns="0" bIns="0" rtlCol="0" anchor="t">
            <a:spAutoFit/>
          </a:bodyPr>
          <a:lstStyle/>
          <a:p>
            <a:pPr>
              <a:lnSpc>
                <a:spcPts val="3552"/>
              </a:lnSpc>
              <a:spcBef>
                <a:spcPct val="0"/>
              </a:spcBef>
            </a:pPr>
            <a:r>
              <a:rPr lang="en-US" sz="3200" b="1" spc="-80" dirty="0" err="1">
                <a:solidFill>
                  <a:srgbClr val="FF1495"/>
                </a:solidFill>
                <a:latin typeface="Aileron Bold"/>
                <a:sym typeface="Aileron Bold"/>
              </a:rPr>
              <a:t>Tecnico</a:t>
            </a:r>
            <a:r>
              <a:rPr lang="en-US" sz="3200" b="1" spc="-80" dirty="0">
                <a:solidFill>
                  <a:srgbClr val="FF1495"/>
                </a:solidFill>
                <a:latin typeface="Aileron Bold"/>
                <a:sym typeface="Aileron Bold"/>
              </a:rPr>
              <a:t> </a:t>
            </a:r>
            <a:r>
              <a:rPr lang="en-US" sz="3200" b="1" spc="-80" dirty="0" err="1">
                <a:solidFill>
                  <a:srgbClr val="FF1495"/>
                </a:solidFill>
                <a:latin typeface="Aileron Bold"/>
                <a:sym typeface="Aileron Bold"/>
              </a:rPr>
              <a:t>assistenza</a:t>
            </a:r>
            <a:r>
              <a:rPr lang="en-US" sz="3200" b="1" spc="-80" dirty="0">
                <a:solidFill>
                  <a:srgbClr val="FF1495"/>
                </a:solidFill>
                <a:latin typeface="Aileron Bold"/>
                <a:sym typeface="Aileron Bold"/>
              </a:rPr>
              <a:t>- job post - </a:t>
            </a:r>
            <a:r>
              <a:rPr lang="en-US" sz="3200" b="1" spc="-80" dirty="0">
                <a:solidFill>
                  <a:srgbClr val="FF1495"/>
                </a:solidFill>
                <a:latin typeface="Aileron Bold"/>
                <a:sym typeface="Aileron Bold"/>
                <a:hlinkClick r:id="rId6" tooltip="https://it.indeed.com/cmp/M.e.ta.-Srl?campaignid=mobvjcmp&amp;from=mobviewjob&amp;tk=1ib7n8i8qj0hq8b1&amp;fromjk=fcd3c379e54028f5">
                  <a:extLst>
                    <a:ext uri="{A12FA001-AC4F-418D-AE19-62706E023703}">
                      <ahyp:hlinkClr xmlns:ahyp="http://schemas.microsoft.com/office/drawing/2018/hyperlinkcolor" val="tx"/>
                    </a:ext>
                  </a:extLst>
                </a:hlinkClick>
              </a:rPr>
              <a:t>M.E.TA. SRL</a:t>
            </a: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M.e.ta.-Srl?campaignid=mobvjcmp&amp;from=mobviewjob&amp;tk=1ib7n8i8qj0hq8b1&amp;fromjk=fcd3c379e54028f5"/>
            </a:endParaRPr>
          </a:p>
        </p:txBody>
      </p:sp>
      <p:sp>
        <p:nvSpPr>
          <p:cNvPr id="12" name="TextBox 12"/>
          <p:cNvSpPr txBox="1"/>
          <p:nvPr/>
        </p:nvSpPr>
        <p:spPr>
          <a:xfrm>
            <a:off x="1028700" y="3130483"/>
            <a:ext cx="16230600" cy="4842498"/>
          </a:xfrm>
          <a:prstGeom prst="rect">
            <a:avLst/>
          </a:prstGeom>
        </p:spPr>
        <p:txBody>
          <a:bodyPr lIns="0" tIns="0" rIns="0" bIns="0" rtlCol="0" anchor="t">
            <a:spAutoFit/>
          </a:bodyPr>
          <a:lstStyle/>
          <a:p>
            <a:pPr marL="0" lvl="0" indent="0" algn="l">
              <a:lnSpc>
                <a:spcPts val="2743"/>
              </a:lnSpc>
            </a:pPr>
            <a:r>
              <a:rPr lang="en-US" sz="1828">
                <a:solidFill>
                  <a:srgbClr val="000000"/>
                </a:solidFill>
                <a:latin typeface="Aileron"/>
                <a:ea typeface="Aileron"/>
                <a:cs typeface="Aileron"/>
                <a:sym typeface="Aileron"/>
              </a:rPr>
              <a:t>La risorsa gestirà autonomamente la manutenzione e riparazione delle torri faro Luxtower e delle piattaforme aeree META, garantendo efficienza e qualità. Si occuperà di manutenzione ordinaria e straordinaria, diagnosi di guasti, formazione per distributori e gestione dell'after sales e ricambi.</a:t>
            </a:r>
          </a:p>
          <a:p>
            <a:pPr marL="0" lvl="0" indent="0" algn="l">
              <a:lnSpc>
                <a:spcPts val="2743"/>
              </a:lnSpc>
            </a:pPr>
            <a:endParaRPr lang="en-US" sz="1828">
              <a:solidFill>
                <a:srgbClr val="000000"/>
              </a:solidFill>
              <a:latin typeface="Aileron"/>
              <a:ea typeface="Aileron"/>
              <a:cs typeface="Aileron"/>
              <a:sym typeface="Aileron"/>
            </a:endParaRPr>
          </a:p>
          <a:p>
            <a:pPr marL="394823" lvl="1" indent="-197412" algn="l">
              <a:lnSpc>
                <a:spcPts val="2743"/>
              </a:lnSpc>
              <a:buFont typeface="Arial"/>
              <a:buChar char="•"/>
            </a:pPr>
            <a:r>
              <a:rPr lang="en-US" sz="1828">
                <a:solidFill>
                  <a:srgbClr val="000000"/>
                </a:solidFill>
                <a:latin typeface="Aileron"/>
                <a:ea typeface="Aileron"/>
                <a:cs typeface="Aileron"/>
                <a:sym typeface="Aileron"/>
              </a:rPr>
              <a:t>*Competenze tecniche richieste:**</a:t>
            </a:r>
          </a:p>
          <a:p>
            <a:pPr marL="394823" lvl="1" indent="-197412" algn="l">
              <a:lnSpc>
                <a:spcPts val="2743"/>
              </a:lnSpc>
              <a:buFont typeface="Arial"/>
              <a:buChar char="•"/>
            </a:pPr>
            <a:r>
              <a:rPr lang="en-US" sz="1828">
                <a:solidFill>
                  <a:srgbClr val="000000"/>
                </a:solidFill>
                <a:latin typeface="Aileron"/>
                <a:ea typeface="Aileron"/>
                <a:cs typeface="Aileron"/>
                <a:sym typeface="Aileron"/>
              </a:rPr>
              <a:t>Diploma in meccanica/elettrotecnica.</a:t>
            </a:r>
          </a:p>
          <a:p>
            <a:pPr marL="394823" lvl="1" indent="-197412" algn="l">
              <a:lnSpc>
                <a:spcPts val="2743"/>
              </a:lnSpc>
              <a:buFont typeface="Arial"/>
              <a:buChar char="•"/>
            </a:pPr>
            <a:r>
              <a:rPr lang="en-US" sz="1828">
                <a:solidFill>
                  <a:srgbClr val="000000"/>
                </a:solidFill>
                <a:latin typeface="Aileron"/>
                <a:ea typeface="Aileron"/>
                <a:cs typeface="Aileron"/>
                <a:sym typeface="Aileron"/>
              </a:rPr>
              <a:t>Almeno 2 anni di esperienza in manutenzione di motori e torri faro.</a:t>
            </a:r>
          </a:p>
          <a:p>
            <a:pPr marL="394823" lvl="1" indent="-197412" algn="l">
              <a:lnSpc>
                <a:spcPts val="2743"/>
              </a:lnSpc>
              <a:buFont typeface="Arial"/>
              <a:buChar char="•"/>
            </a:pPr>
            <a:r>
              <a:rPr lang="en-US" sz="1828">
                <a:solidFill>
                  <a:srgbClr val="000000"/>
                </a:solidFill>
                <a:latin typeface="Aileron"/>
                <a:ea typeface="Aileron"/>
                <a:cs typeface="Aileron"/>
                <a:sym typeface="Aileron"/>
              </a:rPr>
              <a:t>Ottime conoscenze motoristiche, elettriche e meccaniche.</a:t>
            </a:r>
          </a:p>
          <a:p>
            <a:pPr marL="394823" lvl="1" indent="-197412" algn="l">
              <a:lnSpc>
                <a:spcPts val="2743"/>
              </a:lnSpc>
              <a:buFont typeface="Arial"/>
              <a:buChar char="•"/>
            </a:pPr>
            <a:r>
              <a:rPr lang="en-US" sz="1828">
                <a:solidFill>
                  <a:srgbClr val="000000"/>
                </a:solidFill>
                <a:latin typeface="Aileron"/>
                <a:ea typeface="Aileron"/>
                <a:cs typeface="Aileron"/>
                <a:sym typeface="Aileron"/>
              </a:rPr>
              <a:t>Conoscenza delle applicazioni di generazione energetica.</a:t>
            </a:r>
          </a:p>
          <a:p>
            <a:pPr marL="394823" lvl="1" indent="-197412" algn="l">
              <a:lnSpc>
                <a:spcPts val="2743"/>
              </a:lnSpc>
              <a:buFont typeface="Arial"/>
              <a:buChar char="•"/>
            </a:pPr>
            <a:r>
              <a:rPr lang="en-US" sz="1828">
                <a:solidFill>
                  <a:srgbClr val="000000"/>
                </a:solidFill>
                <a:latin typeface="Aileron"/>
                <a:ea typeface="Aileron"/>
                <a:cs typeface="Aileron"/>
                <a:sym typeface="Aileron"/>
              </a:rPr>
              <a:t>Buona conoscenza dello spagnolo e inglese tecnico.</a:t>
            </a:r>
          </a:p>
          <a:p>
            <a:pPr marL="394823" lvl="1" indent="-197412" algn="l">
              <a:lnSpc>
                <a:spcPts val="2743"/>
              </a:lnSpc>
              <a:buFont typeface="Arial"/>
              <a:buChar char="•"/>
            </a:pPr>
            <a:r>
              <a:rPr lang="en-US" sz="1828">
                <a:solidFill>
                  <a:srgbClr val="000000"/>
                </a:solidFill>
                <a:latin typeface="Aileron"/>
                <a:ea typeface="Aileron"/>
                <a:cs typeface="Aileron"/>
                <a:sym typeface="Aileron"/>
              </a:rPr>
              <a:t>*Competenze personali attese:**</a:t>
            </a:r>
          </a:p>
          <a:p>
            <a:pPr marL="394823" lvl="1" indent="-197412" algn="l">
              <a:lnSpc>
                <a:spcPts val="2743"/>
              </a:lnSpc>
              <a:buFont typeface="Arial"/>
              <a:buChar char="•"/>
            </a:pPr>
            <a:r>
              <a:rPr lang="en-US" sz="1828">
                <a:solidFill>
                  <a:srgbClr val="000000"/>
                </a:solidFill>
                <a:latin typeface="Aileron"/>
                <a:ea typeface="Aileron"/>
                <a:cs typeface="Aileron"/>
                <a:sym typeface="Aileron"/>
              </a:rPr>
              <a:t>Passione per motori ed energia.</a:t>
            </a:r>
          </a:p>
          <a:p>
            <a:pPr marL="394823" lvl="1" indent="-197412" algn="l">
              <a:lnSpc>
                <a:spcPts val="2743"/>
              </a:lnSpc>
              <a:buFont typeface="Arial"/>
              <a:buChar char="•"/>
            </a:pPr>
            <a:r>
              <a:rPr lang="en-US" sz="1828">
                <a:solidFill>
                  <a:srgbClr val="000000"/>
                </a:solidFill>
                <a:latin typeface="Aileron"/>
                <a:ea typeface="Aileron"/>
                <a:cs typeface="Aileron"/>
                <a:sym typeface="Aileron"/>
              </a:rPr>
              <a:t>Orientamento al cliente e flessibilità.</a:t>
            </a:r>
          </a:p>
          <a:p>
            <a:pPr marL="394823" lvl="1" indent="-197412" algn="l">
              <a:lnSpc>
                <a:spcPts val="2743"/>
              </a:lnSpc>
              <a:buFont typeface="Arial"/>
              <a:buChar char="•"/>
            </a:pPr>
            <a:r>
              <a:rPr lang="en-US" sz="1828">
                <a:solidFill>
                  <a:srgbClr val="000000"/>
                </a:solidFill>
                <a:latin typeface="Aileron"/>
                <a:ea typeface="Aileron"/>
                <a:cs typeface="Aileron"/>
                <a:sym typeface="Aileron"/>
              </a:rPr>
              <a:t>Capacità di lavorare in team o autonomamente.</a:t>
            </a:r>
          </a:p>
          <a:p>
            <a:pPr algn="l">
              <a:lnSpc>
                <a:spcPts val="2743"/>
              </a:lnSpc>
            </a:pPr>
            <a:r>
              <a:rPr lang="en-US" sz="1828">
                <a:solidFill>
                  <a:srgbClr val="000000"/>
                </a:solidFill>
                <a:latin typeface="Aileron"/>
                <a:ea typeface="Aileron"/>
                <a:cs typeface="Aileron"/>
                <a:sym typeface="Aileron"/>
              </a:rPr>
              <a:t>Disponibilità a trasferte.</a:t>
            </a:r>
          </a:p>
        </p:txBody>
      </p:sp>
      <p:sp>
        <p:nvSpPr>
          <p:cNvPr id="13" name="TextBox 13"/>
          <p:cNvSpPr txBox="1"/>
          <p:nvPr/>
        </p:nvSpPr>
        <p:spPr>
          <a:xfrm>
            <a:off x="1156292" y="8137830"/>
            <a:ext cx="8115300" cy="750673"/>
          </a:xfrm>
          <a:prstGeom prst="rect">
            <a:avLst/>
          </a:prstGeom>
        </p:spPr>
        <p:txBody>
          <a:bodyPr lIns="0" tIns="0" rIns="0" bIns="0" rtlCol="0" anchor="t">
            <a:spAutoFit/>
          </a:bodyPr>
          <a:lstStyle/>
          <a:p>
            <a:pPr algn="l">
              <a:lnSpc>
                <a:spcPts val="3070"/>
              </a:lnSpc>
            </a:pPr>
            <a:r>
              <a:rPr lang="en-US" sz="2047" u="sng">
                <a:solidFill>
                  <a:srgbClr val="642EC7"/>
                </a:solidFill>
                <a:latin typeface="Aileron"/>
                <a:ea typeface="Aileron"/>
                <a:cs typeface="Aileron"/>
                <a:sym typeface="Aileron"/>
                <a:hlinkClick r:id="rId7" tooltip="https://it.indeed.com/offerte-lavoro?l=Codevilla%2C+Lombardia&amp;radius=0&amp;vjk=fcd3c379e54028f5&amp;advn=3664127226272959"/>
              </a:rPr>
              <a:t>PER CANDIDARSI -INDEED</a:t>
            </a:r>
          </a:p>
          <a:p>
            <a:pPr algn="l">
              <a:lnSpc>
                <a:spcPts val="3070"/>
              </a:lnSpc>
            </a:pPr>
            <a:endParaRPr lang="en-US" sz="2047" u="sng">
              <a:solidFill>
                <a:srgbClr val="642EC7"/>
              </a:solidFill>
              <a:latin typeface="Aileron"/>
              <a:ea typeface="Aileron"/>
              <a:cs typeface="Aileron"/>
              <a:sym typeface="Aileron"/>
              <a:hlinkClick r:id="rId7" tooltip="https://it.indeed.com/offerte-lavoro?l=Codevilla%2C+Lombardia&amp;radius=0&amp;vjk=fcd3c379e54028f5&amp;advn=3664127226272959"/>
            </a:endParaRPr>
          </a:p>
        </p:txBody>
      </p:sp>
      <p:sp>
        <p:nvSpPr>
          <p:cNvPr id="15" name="TextBox 14">
            <a:extLst>
              <a:ext uri="{FF2B5EF4-FFF2-40B4-BE49-F238E27FC236}">
                <a16:creationId xmlns:a16="http://schemas.microsoft.com/office/drawing/2014/main" id="{303ED309-6322-5269-53C4-DCABA984C983}"/>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graphicFrame>
        <p:nvGraphicFramePr>
          <p:cNvPr id="10" name="Table 10"/>
          <p:cNvGraphicFramePr>
            <a:graphicFrameLocks noGrp="1"/>
          </p:cNvGraphicFramePr>
          <p:nvPr/>
        </p:nvGraphicFramePr>
        <p:xfrm>
          <a:off x="5486400" y="-24403050"/>
          <a:ext cx="7315200" cy="4114800"/>
        </p:xfrm>
        <a:graphic>
          <a:graphicData uri="http://schemas.openxmlformats.org/drawingml/2006/table">
            <a:tbl>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4114800">
                <a:tc gridSpan="3">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tc hMerge="1">
                  <a:txBody>
                    <a:bodyPr/>
                    <a:lstStyle/>
                    <a:p>
                      <a:pPr algn="l">
                        <a:lnSpc>
                          <a:spcPts val="15400"/>
                        </a:lnSpc>
                        <a:defRPr/>
                      </a:pPr>
                      <a:endParaRPr lang="en-US" sz="1100"/>
                    </a:p>
                  </a:txBody>
                  <a:tcPr marL="190500" marR="190500" marT="190500" marB="190500" anchor="ctr">
                    <a:lnL w="66675" cap="flat" cmpd="sng" algn="ctr">
                      <a:solidFill>
                        <a:srgbClr val="000000"/>
                      </a:solidFill>
                      <a:prstDash val="solid"/>
                      <a:round/>
                      <a:headEnd type="none" w="med" len="med"/>
                      <a:tailEnd type="none" w="med" len="med"/>
                    </a:lnL>
                    <a:lnR w="66675" cap="flat" cmpd="sng" algn="ctr">
                      <a:solidFill>
                        <a:srgbClr val="000000"/>
                      </a:solidFill>
                      <a:prstDash val="solid"/>
                      <a:round/>
                      <a:headEnd type="none" w="med" len="med"/>
                      <a:tailEnd type="none" w="med" len="med"/>
                    </a:lnR>
                    <a:lnT w="66675" cap="flat" cmpd="sng" algn="ctr">
                      <a:solidFill>
                        <a:srgbClr val="000000"/>
                      </a:solidFill>
                      <a:prstDash val="solid"/>
                      <a:round/>
                      <a:headEnd type="none" w="med" len="med"/>
                      <a:tailEnd type="none" w="med" len="med"/>
                    </a:lnT>
                    <a:lnB w="666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Godiasco</a:t>
            </a:r>
          </a:p>
        </p:txBody>
      </p:sp>
      <p:sp>
        <p:nvSpPr>
          <p:cNvPr id="12" name="TextBox 12"/>
          <p:cNvSpPr txBox="1"/>
          <p:nvPr/>
        </p:nvSpPr>
        <p:spPr>
          <a:xfrm>
            <a:off x="1028700" y="3130105"/>
            <a:ext cx="15869662" cy="461665"/>
          </a:xfrm>
          <a:prstGeom prst="rect">
            <a:avLst/>
          </a:prstGeom>
        </p:spPr>
        <p:txBody>
          <a:bodyPr lIns="0" tIns="0" rIns="0" bIns="0" rtlCol="0" anchor="t">
            <a:spAutoFit/>
          </a:bodyPr>
          <a:lstStyle/>
          <a:p>
            <a:pPr lvl="0">
              <a:lnSpc>
                <a:spcPts val="3552"/>
              </a:lnSpc>
              <a:spcBef>
                <a:spcPct val="0"/>
              </a:spcBef>
            </a:pPr>
            <a:r>
              <a:rPr lang="it-IT" sz="3200" b="1" spc="-80" dirty="0">
                <a:solidFill>
                  <a:srgbClr val="FF1495"/>
                </a:solidFill>
                <a:latin typeface="Aileron Bold"/>
              </a:rPr>
              <a:t>VENDITORE/PROCACCIATORE D'AFFARI</a:t>
            </a:r>
            <a:r>
              <a:rPr lang="en-US" sz="3200" b="1" spc="-80" dirty="0">
                <a:solidFill>
                  <a:srgbClr val="FF1495"/>
                </a:solidFill>
                <a:latin typeface="Aileron Bold"/>
                <a:sym typeface="Aileron Bold"/>
              </a:rPr>
              <a:t>- 10288</a:t>
            </a:r>
          </a:p>
        </p:txBody>
      </p:sp>
      <p:sp>
        <p:nvSpPr>
          <p:cNvPr id="13" name="TextBox 13"/>
          <p:cNvSpPr txBox="1"/>
          <p:nvPr/>
        </p:nvSpPr>
        <p:spPr>
          <a:xfrm>
            <a:off x="1028700" y="4189631"/>
            <a:ext cx="12975919" cy="2389308"/>
          </a:xfrm>
          <a:prstGeom prst="rect">
            <a:avLst/>
          </a:prstGeom>
        </p:spPr>
        <p:txBody>
          <a:bodyPr lIns="0" tIns="0" rIns="0" bIns="0" rtlCol="0" anchor="t">
            <a:spAutoFit/>
          </a:bodyPr>
          <a:lstStyle/>
          <a:p>
            <a:pPr>
              <a:lnSpc>
                <a:spcPts val="2743"/>
              </a:lnSpc>
            </a:pPr>
            <a:r>
              <a:rPr lang="it-IT" sz="2000" dirty="0">
                <a:latin typeface="Aileron" panose="020B0604020202020204" charset="0"/>
              </a:rPr>
              <a:t>AZIENDA AGRICOLA VITIVINICOLA</a:t>
            </a:r>
            <a:br>
              <a:rPr lang="it-IT" sz="2000" dirty="0">
                <a:latin typeface="Aileron" panose="020B0604020202020204" charset="0"/>
              </a:rPr>
            </a:br>
            <a:r>
              <a:rPr lang="it-IT" sz="2000" dirty="0">
                <a:latin typeface="Aileron" panose="020B0604020202020204" charset="0"/>
              </a:rPr>
              <a:t>CERCA</a:t>
            </a:r>
            <a:br>
              <a:rPr lang="it-IT" sz="2000" dirty="0">
                <a:latin typeface="Aileron" panose="020B0604020202020204" charset="0"/>
              </a:rPr>
            </a:br>
            <a:r>
              <a:rPr lang="it-IT" sz="2000" dirty="0">
                <a:latin typeface="Aileron" panose="020B0604020202020204" charset="0"/>
              </a:rPr>
              <a:t>N 5 VENDITORI</a:t>
            </a:r>
            <a:br>
              <a:rPr lang="it-IT" sz="2000" dirty="0">
                <a:latin typeface="Aileron" panose="020B0604020202020204" charset="0"/>
              </a:rPr>
            </a:br>
            <a:r>
              <a:rPr lang="it-IT" sz="2000" dirty="0">
                <a:latin typeface="Aileron" panose="020B0604020202020204" charset="0"/>
              </a:rPr>
              <a:t>NON E'' RICHIESTA PARTITA IVA</a:t>
            </a:r>
            <a:br>
              <a:rPr lang="it-IT" sz="2000" dirty="0">
                <a:latin typeface="Aileron" panose="020B0604020202020204" charset="0"/>
              </a:rPr>
            </a:br>
            <a:r>
              <a:rPr lang="it-IT" sz="2000" dirty="0">
                <a:latin typeface="Aileron" panose="020B0604020202020204" charset="0"/>
              </a:rPr>
              <a:t>PRESTAZIONE OCCASIONALE</a:t>
            </a:r>
            <a:br>
              <a:rPr lang="it-IT" sz="2000" dirty="0">
                <a:latin typeface="Aileron" panose="020B0604020202020204" charset="0"/>
              </a:rPr>
            </a:br>
            <a:r>
              <a:rPr lang="it-IT" sz="2000" dirty="0">
                <a:latin typeface="Aileron" panose="020B0604020202020204" charset="0"/>
              </a:rPr>
              <a:t>PROVVIGIONI SULLE VENDITE E RICORRENTI PREMI DI PRODUZIONE</a:t>
            </a:r>
            <a:br>
              <a:rPr lang="it-IT" sz="2000" dirty="0">
                <a:latin typeface="Aileron" panose="020B0604020202020204" charset="0"/>
              </a:rPr>
            </a:br>
            <a:r>
              <a:rPr lang="it-IT" sz="2000" dirty="0">
                <a:latin typeface="Aileron" panose="020B0604020202020204" charset="0"/>
              </a:rPr>
              <a:t>RIMBORSO SPESE</a:t>
            </a:r>
            <a:endParaRPr lang="en-US" sz="2000" dirty="0">
              <a:latin typeface="Aileron" panose="020B0604020202020204" charset="0"/>
              <a:sym typeface="Aileron"/>
            </a:endParaRPr>
          </a:p>
        </p:txBody>
      </p:sp>
      <p:sp>
        <p:nvSpPr>
          <p:cNvPr id="14" name="TextBox 14"/>
          <p:cNvSpPr txBox="1"/>
          <p:nvPr/>
        </p:nvSpPr>
        <p:spPr>
          <a:xfrm>
            <a:off x="1028700" y="7818191"/>
            <a:ext cx="8115300" cy="750673"/>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specificando il numero di riferimento della richiesta</a:t>
            </a:r>
          </a:p>
        </p:txBody>
      </p:sp>
      <p:sp>
        <p:nvSpPr>
          <p:cNvPr id="16" name="TextBox 14">
            <a:extLst>
              <a:ext uri="{FF2B5EF4-FFF2-40B4-BE49-F238E27FC236}">
                <a16:creationId xmlns:a16="http://schemas.microsoft.com/office/drawing/2014/main" id="{1C5AFF7C-4AB9-2241-3CCE-916FFFBC288D}"/>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Godiasco</a:t>
            </a:r>
          </a:p>
        </p:txBody>
      </p:sp>
      <p:sp>
        <p:nvSpPr>
          <p:cNvPr id="11" name="TextBox 11"/>
          <p:cNvSpPr txBox="1"/>
          <p:nvPr/>
        </p:nvSpPr>
        <p:spPr>
          <a:xfrm>
            <a:off x="999963" y="2926853"/>
            <a:ext cx="16230600" cy="923330"/>
          </a:xfrm>
          <a:prstGeom prst="rect">
            <a:avLst/>
          </a:prstGeom>
        </p:spPr>
        <p:txBody>
          <a:bodyPr lIns="0" tIns="0" rIns="0" bIns="0" rtlCol="0" anchor="t">
            <a:spAutoFit/>
          </a:bodyPr>
          <a:lstStyle/>
          <a:p>
            <a:pPr>
              <a:lnSpc>
                <a:spcPts val="3552"/>
              </a:lnSpc>
              <a:spcBef>
                <a:spcPct val="0"/>
              </a:spcBef>
            </a:pPr>
            <a:r>
              <a:rPr lang="it-IT" sz="3200" b="1" spc="-80" dirty="0">
                <a:solidFill>
                  <a:srgbClr val="FF1495"/>
                </a:solidFill>
                <a:latin typeface="Aileron Bold"/>
              </a:rPr>
              <a:t>lavapiatti aiuto cuoco </a:t>
            </a:r>
            <a:r>
              <a:rPr lang="en-US" sz="3200" b="1" spc="-80" dirty="0">
                <a:solidFill>
                  <a:srgbClr val="FF1495"/>
                </a:solidFill>
                <a:latin typeface="Aileron Bold"/>
                <a:sym typeface="Aileron Bold"/>
              </a:rPr>
              <a:t>- job post -  </a:t>
            </a:r>
            <a:endParaRPr lang="en-US" sz="3200" b="1" spc="-80" dirty="0">
              <a:solidFill>
                <a:srgbClr val="FF1495"/>
              </a:solidFill>
              <a:latin typeface="Aileron Bold"/>
              <a:sym typeface="Aileron Bold"/>
              <a:hlinkClick r:id="rId6" tooltip="https://it.indeed.com/cmp/Centre-Per-L'impiego-Di-Pavia?campaignid=mobvjcmp&amp;from=mobviewjob&amp;tk=1i12r00h9l134803&amp;fromjk=4e0d429fe1ca5dfc">
                <a:extLst>
                  <a:ext uri="{A12FA001-AC4F-418D-AE19-62706E023703}">
                    <ahyp:hlinkClr xmlns:ahyp="http://schemas.microsoft.com/office/drawing/2018/hyperlinkcolor" val="tx"/>
                  </a:ext>
                </a:extLst>
              </a:hlinkClick>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Centre-Per-L'impiego-Di-Pavia?campaignid=mobvjcmp&amp;from=mobviewjob&amp;tk=1i12r00h9l134803&amp;fromjk=4e0d429fe1ca5dfc"/>
            </a:endParaRPr>
          </a:p>
        </p:txBody>
      </p:sp>
      <p:sp>
        <p:nvSpPr>
          <p:cNvPr id="12" name="TextBox 12"/>
          <p:cNvSpPr txBox="1"/>
          <p:nvPr/>
        </p:nvSpPr>
        <p:spPr>
          <a:xfrm>
            <a:off x="1028700" y="3943909"/>
            <a:ext cx="16230600" cy="3077766"/>
          </a:xfrm>
          <a:prstGeom prst="rect">
            <a:avLst/>
          </a:prstGeom>
        </p:spPr>
        <p:txBody>
          <a:bodyPr lIns="0" tIns="0" rIns="0" bIns="0" rtlCol="0" anchor="t">
            <a:spAutoFit/>
          </a:bodyPr>
          <a:lstStyle/>
          <a:p>
            <a:r>
              <a:rPr lang="it-IT" sz="2000" dirty="0">
                <a:latin typeface="Aileron" panose="020B0604020202020204" charset="0"/>
              </a:rPr>
              <a:t>Lavapiatti che sia responsabile nel suo ruolo</a:t>
            </a:r>
          </a:p>
          <a:p>
            <a:endParaRPr lang="it-IT" sz="2000" dirty="0">
              <a:latin typeface="Aileron" panose="020B0604020202020204" charset="0"/>
            </a:endParaRPr>
          </a:p>
          <a:p>
            <a:r>
              <a:rPr lang="it-IT" sz="2000" dirty="0">
                <a:latin typeface="Aileron" panose="020B0604020202020204" charset="0"/>
              </a:rPr>
              <a:t>Contratto di lavoro: Tempo pieno, Part-time, Tempo indeterminato</a:t>
            </a:r>
          </a:p>
          <a:p>
            <a:endParaRPr lang="it-IT" sz="2000" dirty="0">
              <a:latin typeface="Aileron" panose="020B0604020202020204" charset="0"/>
            </a:endParaRPr>
          </a:p>
          <a:p>
            <a:r>
              <a:rPr lang="it-IT" sz="2000" dirty="0">
                <a:latin typeface="Aileron" panose="020B0604020202020204" charset="0"/>
              </a:rPr>
              <a:t>Benefit: Alloggio</a:t>
            </a:r>
          </a:p>
          <a:p>
            <a:r>
              <a:rPr lang="it-IT" sz="2000" dirty="0">
                <a:latin typeface="Aileron" panose="020B0604020202020204" charset="0"/>
              </a:rPr>
              <a:t>Orario flessibile</a:t>
            </a:r>
          </a:p>
          <a:p>
            <a:endParaRPr lang="it-IT" sz="2000" dirty="0">
              <a:latin typeface="Aileron" panose="020B0604020202020204" charset="0"/>
            </a:endParaRPr>
          </a:p>
          <a:p>
            <a:r>
              <a:rPr lang="it-IT" sz="2000" dirty="0">
                <a:latin typeface="Aileron" panose="020B0604020202020204" charset="0"/>
              </a:rPr>
              <a:t>Esperienza: aiuto cuoca/o: 1 anno (Preferenziale)</a:t>
            </a:r>
          </a:p>
          <a:p>
            <a:endParaRPr lang="it-IT" sz="2000" dirty="0">
              <a:latin typeface="Aileron" panose="020B0604020202020204" charset="0"/>
            </a:endParaRPr>
          </a:p>
          <a:p>
            <a:r>
              <a:rPr lang="it-IT" sz="2000" dirty="0">
                <a:latin typeface="Aileron" panose="020B0604020202020204" charset="0"/>
              </a:rPr>
              <a:t>Data di inizio prevista: 15/03/2025</a:t>
            </a:r>
          </a:p>
        </p:txBody>
      </p:sp>
      <p:sp>
        <p:nvSpPr>
          <p:cNvPr id="13" name="TextBox 13"/>
          <p:cNvSpPr txBox="1"/>
          <p:nvPr/>
        </p:nvSpPr>
        <p:spPr>
          <a:xfrm>
            <a:off x="1028700" y="7590598"/>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Rettangolo 14"/>
          <p:cNvSpPr/>
          <p:nvPr/>
        </p:nvSpPr>
        <p:spPr>
          <a:xfrm>
            <a:off x="6858000" y="2847868"/>
            <a:ext cx="2923685" cy="584775"/>
          </a:xfrm>
          <a:prstGeom prst="rect">
            <a:avLst/>
          </a:prstGeom>
        </p:spPr>
        <p:txBody>
          <a:bodyPr wrap="none">
            <a:spAutoFit/>
          </a:bodyPr>
          <a:lstStyle/>
          <a:p>
            <a:r>
              <a:rPr lang="it-IT" sz="3200" b="1" spc="-80" dirty="0">
                <a:solidFill>
                  <a:srgbClr val="FF1495"/>
                </a:solidFill>
                <a:latin typeface="Aileron Bold"/>
                <a:hlinkClick r:id="rId9">
                  <a:extLst>
                    <a:ext uri="{A12FA001-AC4F-418D-AE19-62706E023703}">
                      <ahyp:hlinkClr xmlns:ahyp="http://schemas.microsoft.com/office/drawing/2018/hyperlinkcolor" val="tx"/>
                    </a:ext>
                  </a:extLst>
                </a:hlinkClick>
              </a:rPr>
              <a:t>Hotel Clementi</a:t>
            </a:r>
            <a:endParaRPr lang="it-IT" sz="3200" b="1" spc="-80" dirty="0">
              <a:solidFill>
                <a:srgbClr val="FF1495"/>
              </a:solidFill>
              <a:latin typeface="Aileron Bold"/>
            </a:endParaRPr>
          </a:p>
        </p:txBody>
      </p:sp>
      <p:sp>
        <p:nvSpPr>
          <p:cNvPr id="16" name="TextBox 14">
            <a:extLst>
              <a:ext uri="{FF2B5EF4-FFF2-40B4-BE49-F238E27FC236}">
                <a16:creationId xmlns:a16="http://schemas.microsoft.com/office/drawing/2014/main" id="{EA49A565-6217-6E5C-5C92-73417CFBA297}"/>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Godiasco</a:t>
            </a:r>
          </a:p>
        </p:txBody>
      </p:sp>
      <p:sp>
        <p:nvSpPr>
          <p:cNvPr id="11" name="TextBox 11"/>
          <p:cNvSpPr txBox="1"/>
          <p:nvPr/>
        </p:nvSpPr>
        <p:spPr>
          <a:xfrm>
            <a:off x="999963" y="2926853"/>
            <a:ext cx="16230600" cy="923330"/>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barista cameriere </a:t>
            </a:r>
            <a:r>
              <a:rPr lang="en-US" sz="3200" b="1" spc="-80" dirty="0">
                <a:solidFill>
                  <a:srgbClr val="FF1495"/>
                </a:solidFill>
                <a:latin typeface="Aileron Bold"/>
                <a:sym typeface="Aileron Bold"/>
              </a:rPr>
              <a:t>- job post -  </a:t>
            </a:r>
            <a:endParaRPr lang="en-US" sz="3200" b="1" spc="-80" dirty="0">
              <a:solidFill>
                <a:srgbClr val="FF1495"/>
              </a:solidFill>
              <a:latin typeface="Aileron Bold"/>
              <a:sym typeface="Aileron Bold"/>
              <a:hlinkClick r:id="rId6" tooltip="https://it.indeed.com/cmp/Centre-Per-L'impiego-Di-Pavia?campaignid=mobvjcmp&amp;from=mobviewjob&amp;tk=1i12r00h9l134803&amp;fromjk=4e0d429fe1ca5dfc">
                <a:extLst>
                  <a:ext uri="{A12FA001-AC4F-418D-AE19-62706E023703}">
                    <ahyp:hlinkClr xmlns:ahyp="http://schemas.microsoft.com/office/drawing/2018/hyperlinkcolor" val="tx"/>
                  </a:ext>
                </a:extLst>
              </a:hlinkClick>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Centre-Per-L'impiego-Di-Pavia?campaignid=mobvjcmp&amp;from=mobviewjob&amp;tk=1i12r00h9l134803&amp;fromjk=4e0d429fe1ca5dfc"/>
            </a:endParaRPr>
          </a:p>
        </p:txBody>
      </p:sp>
      <p:sp>
        <p:nvSpPr>
          <p:cNvPr id="12" name="TextBox 12"/>
          <p:cNvSpPr txBox="1"/>
          <p:nvPr/>
        </p:nvSpPr>
        <p:spPr>
          <a:xfrm>
            <a:off x="1028700" y="3943909"/>
            <a:ext cx="16230600" cy="2769989"/>
          </a:xfrm>
          <a:prstGeom prst="rect">
            <a:avLst/>
          </a:prstGeom>
        </p:spPr>
        <p:txBody>
          <a:bodyPr lIns="0" tIns="0" rIns="0" bIns="0" rtlCol="0" anchor="t">
            <a:spAutoFit/>
          </a:bodyPr>
          <a:lstStyle/>
          <a:p>
            <a:r>
              <a:rPr lang="it-IT" sz="2000" dirty="0">
                <a:latin typeface="Aileron" panose="020B0604020202020204" charset="0"/>
              </a:rPr>
              <a:t>Barista e cameriere che sia responsabile nel suo lavoro</a:t>
            </a:r>
          </a:p>
          <a:p>
            <a:endParaRPr lang="it-IT" sz="2000" dirty="0">
              <a:latin typeface="Aileron" panose="020B0604020202020204" charset="0"/>
            </a:endParaRPr>
          </a:p>
          <a:p>
            <a:r>
              <a:rPr lang="it-IT" sz="2000" dirty="0">
                <a:latin typeface="Aileron" panose="020B0604020202020204" charset="0"/>
              </a:rPr>
              <a:t>Contratto di lavoro: Tempo pieno, Part-time</a:t>
            </a:r>
          </a:p>
          <a:p>
            <a:endParaRPr lang="it-IT" sz="2000" dirty="0">
              <a:latin typeface="Aileron" panose="020B0604020202020204" charset="0"/>
            </a:endParaRPr>
          </a:p>
          <a:p>
            <a:r>
              <a:rPr lang="it-IT" sz="2000" dirty="0">
                <a:latin typeface="Aileron" panose="020B0604020202020204" charset="0"/>
              </a:rPr>
              <a:t>Benefit: Orario flessibile</a:t>
            </a:r>
          </a:p>
          <a:p>
            <a:endParaRPr lang="it-IT" sz="2000" dirty="0">
              <a:latin typeface="Aileron" panose="020B0604020202020204" charset="0"/>
            </a:endParaRPr>
          </a:p>
          <a:p>
            <a:r>
              <a:rPr lang="it-IT" sz="2000" dirty="0">
                <a:latin typeface="Aileron" panose="020B0604020202020204" charset="0"/>
              </a:rPr>
              <a:t>Esperienza: barista: 1 anno (Preferenziale)</a:t>
            </a:r>
          </a:p>
          <a:p>
            <a:endParaRPr lang="it-IT" sz="2000" dirty="0">
              <a:latin typeface="Aileron" panose="020B0604020202020204" charset="0"/>
            </a:endParaRPr>
          </a:p>
          <a:p>
            <a:r>
              <a:rPr lang="it-IT" sz="2000" dirty="0">
                <a:latin typeface="Aileron" panose="020B0604020202020204" charset="0"/>
              </a:rPr>
              <a:t>Data di inizio prevista: 01/03/2025</a:t>
            </a:r>
          </a:p>
        </p:txBody>
      </p:sp>
      <p:sp>
        <p:nvSpPr>
          <p:cNvPr id="13" name="TextBox 13"/>
          <p:cNvSpPr txBox="1"/>
          <p:nvPr/>
        </p:nvSpPr>
        <p:spPr>
          <a:xfrm>
            <a:off x="1028700" y="7590598"/>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Rettangolo 14"/>
          <p:cNvSpPr/>
          <p:nvPr/>
        </p:nvSpPr>
        <p:spPr>
          <a:xfrm>
            <a:off x="6190498" y="2833127"/>
            <a:ext cx="2923685" cy="584775"/>
          </a:xfrm>
          <a:prstGeom prst="rect">
            <a:avLst/>
          </a:prstGeom>
        </p:spPr>
        <p:txBody>
          <a:bodyPr wrap="none">
            <a:spAutoFit/>
          </a:bodyPr>
          <a:lstStyle/>
          <a:p>
            <a:r>
              <a:rPr lang="it-IT" sz="3200" b="1" spc="-80" dirty="0">
                <a:solidFill>
                  <a:srgbClr val="FF1495"/>
                </a:solidFill>
                <a:latin typeface="Aileron Bold"/>
                <a:hlinkClick r:id="rId9">
                  <a:extLst>
                    <a:ext uri="{A12FA001-AC4F-418D-AE19-62706E023703}">
                      <ahyp:hlinkClr xmlns:ahyp="http://schemas.microsoft.com/office/drawing/2018/hyperlinkcolor" val="tx"/>
                    </a:ext>
                  </a:extLst>
                </a:hlinkClick>
              </a:rPr>
              <a:t>Hotel Clementi</a:t>
            </a:r>
            <a:endParaRPr lang="it-IT" sz="3200" b="1" spc="-80" dirty="0">
              <a:solidFill>
                <a:srgbClr val="FF1495"/>
              </a:solidFill>
              <a:latin typeface="Aileron Bold"/>
            </a:endParaRPr>
          </a:p>
        </p:txBody>
      </p:sp>
      <p:sp>
        <p:nvSpPr>
          <p:cNvPr id="16" name="TextBox 14">
            <a:extLst>
              <a:ext uri="{FF2B5EF4-FFF2-40B4-BE49-F238E27FC236}">
                <a16:creationId xmlns:a16="http://schemas.microsoft.com/office/drawing/2014/main" id="{A43B9023-DA8B-E4AE-44C6-7FF367AF2BD2}"/>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983198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Godiasco</a:t>
            </a:r>
          </a:p>
        </p:txBody>
      </p:sp>
      <p:sp>
        <p:nvSpPr>
          <p:cNvPr id="11" name="TextBox 11"/>
          <p:cNvSpPr txBox="1"/>
          <p:nvPr/>
        </p:nvSpPr>
        <p:spPr>
          <a:xfrm>
            <a:off x="999963" y="2926853"/>
            <a:ext cx="16230600" cy="923330"/>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cameriere di sala </a:t>
            </a:r>
            <a:r>
              <a:rPr lang="en-US" sz="3200" b="1" spc="-80" dirty="0">
                <a:solidFill>
                  <a:srgbClr val="FF1495"/>
                </a:solidFill>
                <a:latin typeface="Aileron Bold"/>
                <a:sym typeface="Aileron Bold"/>
              </a:rPr>
              <a:t>- job post </a:t>
            </a:r>
            <a:r>
              <a:rPr lang="en-US" sz="3200" b="1" spc="-80" dirty="0">
                <a:solidFill>
                  <a:srgbClr val="D60093"/>
                </a:solidFill>
                <a:latin typeface="Aileron" panose="020B0604020202020204" charset="0"/>
                <a:ea typeface="Aileron Bold"/>
                <a:cs typeface="Aileron Bold"/>
                <a:sym typeface="Aileron Bold"/>
              </a:rPr>
              <a:t>-  </a:t>
            </a:r>
            <a:endParaRPr lang="en-US" sz="3200" b="1" u="sng" spc="-80" dirty="0">
              <a:solidFill>
                <a:srgbClr val="D60093"/>
              </a:solidFill>
              <a:latin typeface="Aileron" panose="020B0604020202020204" charset="0"/>
              <a:ea typeface="Aileron Bold"/>
              <a:cs typeface="Aileron Bold"/>
              <a:sym typeface="Aileron Bold"/>
              <a:hlinkClick r:id="rId6" tooltip="https://it.indeed.com/cmp/Centre-Per-L'impiego-Di-Pavia?campaignid=mobvjcmp&amp;from=mobviewjob&amp;tk=1i12r00h9l134803&amp;fromjk=4e0d429fe1ca5dfc"/>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Centre-Per-L'impiego-Di-Pavia?campaignid=mobvjcmp&amp;from=mobviewjob&amp;tk=1i12r00h9l134803&amp;fromjk=4e0d429fe1ca5dfc"/>
            </a:endParaRPr>
          </a:p>
        </p:txBody>
      </p:sp>
      <p:sp>
        <p:nvSpPr>
          <p:cNvPr id="12" name="TextBox 12"/>
          <p:cNvSpPr txBox="1"/>
          <p:nvPr/>
        </p:nvSpPr>
        <p:spPr>
          <a:xfrm>
            <a:off x="1005663" y="3665328"/>
            <a:ext cx="16230600" cy="4001095"/>
          </a:xfrm>
          <a:prstGeom prst="rect">
            <a:avLst/>
          </a:prstGeom>
        </p:spPr>
        <p:txBody>
          <a:bodyPr lIns="0" tIns="0" rIns="0" bIns="0" rtlCol="0" anchor="t">
            <a:spAutoFit/>
          </a:bodyPr>
          <a:lstStyle/>
          <a:p>
            <a:r>
              <a:rPr lang="it-IT" sz="2000" dirty="0">
                <a:latin typeface="Aileron" panose="020B0604020202020204" charset="0"/>
              </a:rPr>
              <a:t>Cercasi cameriere </a:t>
            </a:r>
            <a:r>
              <a:rPr lang="it-IT" sz="2000" dirty="0" err="1">
                <a:latin typeface="Aileron" panose="020B0604020202020204" charset="0"/>
              </a:rPr>
              <a:t>responsabile,appassionato</a:t>
            </a:r>
            <a:r>
              <a:rPr lang="it-IT" sz="2000" dirty="0">
                <a:latin typeface="Aileron" panose="020B0604020202020204" charset="0"/>
              </a:rPr>
              <a:t> a svolgere il suo lavoro.</a:t>
            </a:r>
          </a:p>
          <a:p>
            <a:endParaRPr lang="it-IT" sz="2000" dirty="0">
              <a:latin typeface="Aileron" panose="020B0604020202020204" charset="0"/>
            </a:endParaRPr>
          </a:p>
          <a:p>
            <a:r>
              <a:rPr lang="it-IT" sz="2000" dirty="0">
                <a:latin typeface="Aileron" panose="020B0604020202020204" charset="0"/>
              </a:rPr>
              <a:t>Contratto di lavoro: Tempo pieno, Tempo indeterminato</a:t>
            </a:r>
          </a:p>
          <a:p>
            <a:endParaRPr lang="it-IT" sz="2000" dirty="0">
              <a:latin typeface="Aileron" panose="020B0604020202020204" charset="0"/>
            </a:endParaRPr>
          </a:p>
          <a:p>
            <a:r>
              <a:rPr lang="it-IT" sz="2000" dirty="0">
                <a:latin typeface="Aileron" panose="020B0604020202020204" charset="0"/>
              </a:rPr>
              <a:t>Benefit: Alloggio, Buoni pasto</a:t>
            </a:r>
          </a:p>
          <a:p>
            <a:endParaRPr lang="it-IT" sz="2000" dirty="0">
              <a:latin typeface="Aileron" panose="020B0604020202020204" charset="0"/>
            </a:endParaRPr>
          </a:p>
          <a:p>
            <a:r>
              <a:rPr lang="it-IT" sz="2000" dirty="0">
                <a:latin typeface="Aileron" panose="020B0604020202020204" charset="0"/>
              </a:rPr>
              <a:t>Orario flessibile</a:t>
            </a:r>
          </a:p>
          <a:p>
            <a:endParaRPr lang="it-IT" sz="2000" dirty="0">
              <a:latin typeface="Aileron" panose="020B0604020202020204" charset="0"/>
            </a:endParaRPr>
          </a:p>
          <a:p>
            <a:r>
              <a:rPr lang="it-IT" sz="2000" dirty="0">
                <a:latin typeface="Aileron" panose="020B0604020202020204" charset="0"/>
              </a:rPr>
              <a:t>Esperienza: cameriere: 1 anno (Preferenziale)</a:t>
            </a:r>
          </a:p>
          <a:p>
            <a:endParaRPr lang="it-IT" sz="2000" dirty="0">
              <a:latin typeface="Aileron" panose="020B0604020202020204" charset="0"/>
            </a:endParaRPr>
          </a:p>
          <a:p>
            <a:r>
              <a:rPr lang="it-IT" sz="2000" dirty="0">
                <a:latin typeface="Aileron" panose="020B0604020202020204" charset="0"/>
              </a:rPr>
              <a:t>Lingua: Inglese (Preferenziale)</a:t>
            </a:r>
          </a:p>
          <a:p>
            <a:endParaRPr lang="it-IT" sz="2000" dirty="0">
              <a:latin typeface="Aileron" panose="020B0604020202020204" charset="0"/>
            </a:endParaRPr>
          </a:p>
          <a:p>
            <a:r>
              <a:rPr lang="it-IT" sz="2000" dirty="0">
                <a:latin typeface="Aileron" panose="020B0604020202020204" charset="0"/>
              </a:rPr>
              <a:t>Data di inizio prevista: 01/03/2025</a:t>
            </a:r>
          </a:p>
        </p:txBody>
      </p:sp>
      <p:sp>
        <p:nvSpPr>
          <p:cNvPr id="13" name="TextBox 13"/>
          <p:cNvSpPr txBox="1"/>
          <p:nvPr/>
        </p:nvSpPr>
        <p:spPr>
          <a:xfrm>
            <a:off x="3124200" y="9029700"/>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Rettangolo 14"/>
          <p:cNvSpPr/>
          <p:nvPr/>
        </p:nvSpPr>
        <p:spPr>
          <a:xfrm>
            <a:off x="6250132" y="2819567"/>
            <a:ext cx="2923685" cy="584775"/>
          </a:xfrm>
          <a:prstGeom prst="rect">
            <a:avLst/>
          </a:prstGeom>
        </p:spPr>
        <p:txBody>
          <a:bodyPr wrap="none">
            <a:spAutoFit/>
          </a:bodyPr>
          <a:lstStyle/>
          <a:p>
            <a:r>
              <a:rPr lang="it-IT" sz="3200" b="1" spc="-80" dirty="0">
                <a:solidFill>
                  <a:srgbClr val="FF1495"/>
                </a:solidFill>
                <a:latin typeface="Aileron Bold"/>
                <a:hlinkClick r:id="rId9">
                  <a:extLst>
                    <a:ext uri="{A12FA001-AC4F-418D-AE19-62706E023703}">
                      <ahyp:hlinkClr xmlns:ahyp="http://schemas.microsoft.com/office/drawing/2018/hyperlinkcolor" val="tx"/>
                    </a:ext>
                  </a:extLst>
                </a:hlinkClick>
              </a:rPr>
              <a:t>Hotel Clementi</a:t>
            </a:r>
            <a:endParaRPr lang="it-IT" sz="3200" b="1" spc="-80" dirty="0">
              <a:solidFill>
                <a:srgbClr val="FF1495"/>
              </a:solidFill>
              <a:latin typeface="Aileron Bold"/>
            </a:endParaRPr>
          </a:p>
        </p:txBody>
      </p:sp>
      <p:sp>
        <p:nvSpPr>
          <p:cNvPr id="16" name="TextBox 14">
            <a:extLst>
              <a:ext uri="{FF2B5EF4-FFF2-40B4-BE49-F238E27FC236}">
                <a16:creationId xmlns:a16="http://schemas.microsoft.com/office/drawing/2014/main" id="{CB622B5E-1110-C57A-F90B-E8B165D9B2D4}"/>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382290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Godiasco</a:t>
            </a:r>
          </a:p>
        </p:txBody>
      </p:sp>
      <p:sp>
        <p:nvSpPr>
          <p:cNvPr id="11" name="TextBox 11"/>
          <p:cNvSpPr txBox="1"/>
          <p:nvPr/>
        </p:nvSpPr>
        <p:spPr>
          <a:xfrm>
            <a:off x="999963" y="2926853"/>
            <a:ext cx="16230600" cy="923330"/>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lavapiatti aiuto cuoco </a:t>
            </a:r>
            <a:r>
              <a:rPr lang="en-US" sz="3200" b="1" spc="-80" dirty="0">
                <a:solidFill>
                  <a:srgbClr val="FF1495"/>
                </a:solidFill>
                <a:latin typeface="Aileron Bold"/>
                <a:sym typeface="Aileron Bold"/>
              </a:rPr>
              <a:t>- job post -  </a:t>
            </a:r>
            <a:endParaRPr lang="en-US" sz="3200" b="1" spc="-80" dirty="0">
              <a:solidFill>
                <a:srgbClr val="FF1495"/>
              </a:solidFill>
              <a:latin typeface="Aileron Bold"/>
              <a:sym typeface="Aileron Bold"/>
              <a:hlinkClick r:id="rId6" tooltip="https://it.indeed.com/cmp/Centre-Per-L'impiego-Di-Pavia?campaignid=mobvjcmp&amp;from=mobviewjob&amp;tk=1i12r00h9l134803&amp;fromjk=4e0d429fe1ca5dfc">
                <a:extLst>
                  <a:ext uri="{A12FA001-AC4F-418D-AE19-62706E023703}">
                    <ahyp:hlinkClr xmlns:ahyp="http://schemas.microsoft.com/office/drawing/2018/hyperlinkcolor" val="tx"/>
                  </a:ext>
                </a:extLst>
              </a:hlinkClick>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Centre-Per-L'impiego-Di-Pavia?campaignid=mobvjcmp&amp;from=mobviewjob&amp;tk=1i12r00h9l134803&amp;fromjk=4e0d429fe1ca5dfc"/>
            </a:endParaRPr>
          </a:p>
        </p:txBody>
      </p:sp>
      <p:sp>
        <p:nvSpPr>
          <p:cNvPr id="12" name="TextBox 12"/>
          <p:cNvSpPr txBox="1"/>
          <p:nvPr/>
        </p:nvSpPr>
        <p:spPr>
          <a:xfrm>
            <a:off x="1005663" y="3665328"/>
            <a:ext cx="16230600" cy="4001095"/>
          </a:xfrm>
          <a:prstGeom prst="rect">
            <a:avLst/>
          </a:prstGeom>
        </p:spPr>
        <p:txBody>
          <a:bodyPr lIns="0" tIns="0" rIns="0" bIns="0" rtlCol="0" anchor="t">
            <a:spAutoFit/>
          </a:bodyPr>
          <a:lstStyle/>
          <a:p>
            <a:r>
              <a:rPr lang="it-IT" sz="2000" dirty="0">
                <a:latin typeface="Aileron" panose="020B0604020202020204" charset="0"/>
              </a:rPr>
              <a:t>Cercasi cameriere </a:t>
            </a:r>
            <a:r>
              <a:rPr lang="it-IT" sz="2000" dirty="0" err="1">
                <a:latin typeface="Aileron" panose="020B0604020202020204" charset="0"/>
              </a:rPr>
              <a:t>responsabile,appassionato</a:t>
            </a:r>
            <a:r>
              <a:rPr lang="it-IT" sz="2000" dirty="0">
                <a:latin typeface="Aileron" panose="020B0604020202020204" charset="0"/>
              </a:rPr>
              <a:t> a svolgere il suo lavoro.</a:t>
            </a:r>
          </a:p>
          <a:p>
            <a:endParaRPr lang="it-IT" sz="2000" dirty="0">
              <a:latin typeface="Aileron" panose="020B0604020202020204" charset="0"/>
            </a:endParaRPr>
          </a:p>
          <a:p>
            <a:r>
              <a:rPr lang="it-IT" sz="2000" dirty="0">
                <a:latin typeface="Aileron" panose="020B0604020202020204" charset="0"/>
              </a:rPr>
              <a:t>Contratto di lavoro: Tempo pieno, Tempo indeterminato</a:t>
            </a:r>
          </a:p>
          <a:p>
            <a:endParaRPr lang="it-IT" sz="2000" dirty="0">
              <a:latin typeface="Aileron" panose="020B0604020202020204" charset="0"/>
            </a:endParaRPr>
          </a:p>
          <a:p>
            <a:r>
              <a:rPr lang="it-IT" sz="2000" dirty="0">
                <a:latin typeface="Aileron" panose="020B0604020202020204" charset="0"/>
              </a:rPr>
              <a:t>Benefit: Alloggio, Buoni pasto</a:t>
            </a:r>
          </a:p>
          <a:p>
            <a:endParaRPr lang="it-IT" sz="2000" dirty="0">
              <a:latin typeface="Aileron" panose="020B0604020202020204" charset="0"/>
            </a:endParaRPr>
          </a:p>
          <a:p>
            <a:r>
              <a:rPr lang="it-IT" sz="2000" dirty="0">
                <a:latin typeface="Aileron" panose="020B0604020202020204" charset="0"/>
              </a:rPr>
              <a:t>Orario flessibile</a:t>
            </a:r>
          </a:p>
          <a:p>
            <a:endParaRPr lang="it-IT" sz="2000" dirty="0">
              <a:latin typeface="Aileron" panose="020B0604020202020204" charset="0"/>
            </a:endParaRPr>
          </a:p>
          <a:p>
            <a:r>
              <a:rPr lang="it-IT" sz="2000" dirty="0">
                <a:latin typeface="Aileron" panose="020B0604020202020204" charset="0"/>
              </a:rPr>
              <a:t>Esperienza: cameriere: 1 anno (Preferenziale)</a:t>
            </a:r>
          </a:p>
          <a:p>
            <a:endParaRPr lang="it-IT" sz="2000" dirty="0">
              <a:latin typeface="Aileron" panose="020B0604020202020204" charset="0"/>
            </a:endParaRPr>
          </a:p>
          <a:p>
            <a:r>
              <a:rPr lang="it-IT" sz="2000" dirty="0">
                <a:latin typeface="Aileron" panose="020B0604020202020204" charset="0"/>
              </a:rPr>
              <a:t>Lingua: Inglese (Preferenziale)</a:t>
            </a:r>
          </a:p>
          <a:p>
            <a:endParaRPr lang="it-IT" sz="2000" dirty="0">
              <a:latin typeface="Aileron" panose="020B0604020202020204" charset="0"/>
            </a:endParaRPr>
          </a:p>
          <a:p>
            <a:r>
              <a:rPr lang="it-IT" sz="2000" dirty="0">
                <a:latin typeface="Aileron" panose="020B0604020202020204" charset="0"/>
              </a:rPr>
              <a:t>Data di inizio prevista: 01/03/2025</a:t>
            </a:r>
          </a:p>
        </p:txBody>
      </p:sp>
      <p:sp>
        <p:nvSpPr>
          <p:cNvPr id="13" name="TextBox 13"/>
          <p:cNvSpPr txBox="1"/>
          <p:nvPr/>
        </p:nvSpPr>
        <p:spPr>
          <a:xfrm>
            <a:off x="3124200" y="9029700"/>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Rettangolo 14"/>
          <p:cNvSpPr/>
          <p:nvPr/>
        </p:nvSpPr>
        <p:spPr>
          <a:xfrm>
            <a:off x="6934200" y="2819567"/>
            <a:ext cx="806311" cy="584775"/>
          </a:xfrm>
          <a:prstGeom prst="rect">
            <a:avLst/>
          </a:prstGeom>
        </p:spPr>
        <p:txBody>
          <a:bodyPr wrap="none">
            <a:spAutoFit/>
          </a:bodyPr>
          <a:lstStyle/>
          <a:p>
            <a:r>
              <a:rPr lang="it-IT" sz="3200" b="1" spc="-80" dirty="0">
                <a:solidFill>
                  <a:srgbClr val="FF1495"/>
                </a:solidFill>
                <a:latin typeface="Aileron Bold"/>
                <a:hlinkClick r:id="rId9">
                  <a:extLst>
                    <a:ext uri="{A12FA001-AC4F-418D-AE19-62706E023703}">
                      <ahyp:hlinkClr xmlns:ahyp="http://schemas.microsoft.com/office/drawing/2018/hyperlinkcolor" val="tx"/>
                    </a:ext>
                  </a:extLst>
                </a:hlinkClick>
              </a:rPr>
              <a:t>ITA</a:t>
            </a:r>
            <a:endParaRPr lang="it-IT" sz="3200" b="1" spc="-80" dirty="0">
              <a:solidFill>
                <a:srgbClr val="FF1495"/>
              </a:solidFill>
              <a:latin typeface="Aileron Bold"/>
            </a:endParaRPr>
          </a:p>
        </p:txBody>
      </p:sp>
      <p:sp>
        <p:nvSpPr>
          <p:cNvPr id="16" name="TextBox 14">
            <a:extLst>
              <a:ext uri="{FF2B5EF4-FFF2-40B4-BE49-F238E27FC236}">
                <a16:creationId xmlns:a16="http://schemas.microsoft.com/office/drawing/2014/main" id="{CF5CE8A1-5103-76CF-28B2-60F96BD0055B}"/>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2562657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Rivanazzano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Terme</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285359"/>
            <a:ext cx="16230600" cy="461665"/>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ASSISTENTE FAMILIARE - 10223</a:t>
            </a:r>
            <a:endParaRPr lang="en-US" sz="3200" b="1" spc="-80" dirty="0">
              <a:solidFill>
                <a:srgbClr val="FF1495"/>
              </a:solidFill>
              <a:latin typeface="Aileron Bold"/>
              <a:sym typeface="Aileron Bold"/>
              <a:hlinkClick r:id="rId6" tooltip="https://it.indeed.com/cmp/Inplace-6?campaignid=mobvjcmp&amp;from=mobviewjob&amp;tk=1ib7nhac9j6u7801&amp;fromjk=e7bc80e962aad093">
                <a:extLst>
                  <a:ext uri="{A12FA001-AC4F-418D-AE19-62706E023703}">
                    <ahyp:hlinkClr xmlns:ahyp="http://schemas.microsoft.com/office/drawing/2018/hyperlinkcolor" val="tx"/>
                  </a:ext>
                </a:extLst>
              </a:hlinkClick>
            </a:endParaRPr>
          </a:p>
        </p:txBody>
      </p:sp>
      <p:sp>
        <p:nvSpPr>
          <p:cNvPr id="12" name="TextBox 12"/>
          <p:cNvSpPr txBox="1"/>
          <p:nvPr/>
        </p:nvSpPr>
        <p:spPr>
          <a:xfrm>
            <a:off x="1028700" y="4367916"/>
            <a:ext cx="16230600" cy="2077492"/>
          </a:xfrm>
          <a:prstGeom prst="rect">
            <a:avLst/>
          </a:prstGeom>
        </p:spPr>
        <p:txBody>
          <a:bodyPr lIns="0" tIns="0" rIns="0" bIns="0" rtlCol="0" anchor="t">
            <a:spAutoFit/>
          </a:bodyPr>
          <a:lstStyle/>
          <a:p>
            <a:pPr>
              <a:lnSpc>
                <a:spcPts val="2743"/>
              </a:lnSpc>
            </a:pPr>
            <a:r>
              <a:rPr lang="it-IT" sz="2000" dirty="0">
                <a:latin typeface="Aileron" panose="020B0604020202020204" charset="0"/>
              </a:rPr>
              <a:t>SI CERCA ASSISTENTE FAMILIARE da inserire presso comunità alloggio per anziani con anzianità pregressa nella mansione di almeno 1 anno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Contratto di lavoro a tempo determinato 12 mesi full time 38h settimanali su turni (6gg a settimana)</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Si richiede attestato di Assistente familiare</a:t>
            </a:r>
            <a:br>
              <a:rPr lang="it-IT" sz="2000" dirty="0">
                <a:latin typeface="Aileron" panose="020B0604020202020204" charset="0"/>
              </a:rPr>
            </a:br>
            <a:r>
              <a:rPr lang="it-IT" sz="2000" dirty="0">
                <a:latin typeface="Aileron" panose="020B0604020202020204" charset="0"/>
              </a:rPr>
              <a:t>preferibile ma non necessaria esperienza</a:t>
            </a:r>
            <a:endParaRPr lang="en-US" sz="1828"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1028700" y="7227005"/>
            <a:ext cx="8115300" cy="1153649"/>
          </a:xfrm>
          <a:prstGeom prst="rect">
            <a:avLst/>
          </a:prstGeom>
        </p:spPr>
        <p:txBody>
          <a:bodyPr lIns="0" tIns="0" rIns="0" bIns="0" rtlCol="0" anchor="t">
            <a:spAutoFit/>
          </a:bodyPr>
          <a:lstStyle/>
          <a:p>
            <a:pPr>
              <a:lnSpc>
                <a:spcPts val="3070"/>
              </a:lnSpc>
            </a:pPr>
            <a:r>
              <a:rPr lang="en-US" sz="2047" dirty="0">
                <a:solidFill>
                  <a:srgbClr val="642EC7"/>
                </a:solidFill>
                <a:latin typeface="Aileron"/>
                <a:ea typeface="Aileron"/>
                <a:cs typeface="Aileron"/>
                <a:sym typeface="Aileron"/>
              </a:rPr>
              <a:t>per </a:t>
            </a:r>
            <a:r>
              <a:rPr lang="en-US" sz="2047" dirty="0" err="1">
                <a:solidFill>
                  <a:srgbClr val="642EC7"/>
                </a:solidFill>
                <a:latin typeface="Aileron"/>
                <a:ea typeface="Aileron"/>
                <a:cs typeface="Aileron"/>
                <a:sym typeface="Aileron"/>
              </a:rPr>
              <a:t>candidarsi</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a:t>
            </a:r>
            <a:r>
              <a:rPr lang="en-US" sz="2047" dirty="0">
                <a:solidFill>
                  <a:srgbClr val="642EC7"/>
                </a:solidFill>
                <a:latin typeface="Aileron"/>
                <a:ea typeface="Aileron"/>
                <a:cs typeface="Aileron"/>
                <a:sym typeface="Aileron"/>
                <a:hlinkClick r:id="rId7"/>
              </a:rPr>
              <a:t>voghera@provincia.pv.it</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il</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di </a:t>
            </a:r>
            <a:r>
              <a:rPr lang="en-US" sz="2047" dirty="0" err="1">
                <a:solidFill>
                  <a:srgbClr val="642EC7"/>
                </a:solidFill>
                <a:latin typeface="Aileron"/>
                <a:ea typeface="Aileron"/>
                <a:cs typeface="Aileron"/>
                <a:sym typeface="Aileron"/>
              </a:rPr>
              <a:t>riferimento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della</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richiesta</a:t>
            </a:r>
            <a:endParaRPr lang="en-US" sz="2047" dirty="0">
              <a:solidFill>
                <a:srgbClr val="642EC7"/>
              </a:solidFill>
              <a:latin typeface="Aileron"/>
              <a:ea typeface="Aileron"/>
              <a:cs typeface="Aileron"/>
              <a:sym typeface="Aileron"/>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Retorbido%2C+Lombardia&amp;radius=0&amp;vjk=e7bc80e962aad093&amp;advn=4789934714035891"/>
            </a:endParaRPr>
          </a:p>
        </p:txBody>
      </p:sp>
      <p:sp>
        <p:nvSpPr>
          <p:cNvPr id="15" name="TextBox 14">
            <a:extLst>
              <a:ext uri="{FF2B5EF4-FFF2-40B4-BE49-F238E27FC236}">
                <a16:creationId xmlns:a16="http://schemas.microsoft.com/office/drawing/2014/main" id="{B619A4CE-66CC-0E87-AB10-AFFF20072114}"/>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Rivanazzano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Terme</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285359"/>
            <a:ext cx="16230600" cy="461665"/>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Barista – job post –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Il Centro sas</a:t>
            </a:r>
            <a:endParaRPr lang="it-IT" sz="3200" b="1" spc="-80" dirty="0">
              <a:solidFill>
                <a:srgbClr val="FF1495"/>
              </a:solidFill>
              <a:latin typeface="Aileron Bold"/>
            </a:endParaRPr>
          </a:p>
        </p:txBody>
      </p:sp>
      <p:sp>
        <p:nvSpPr>
          <p:cNvPr id="12" name="TextBox 12"/>
          <p:cNvSpPr txBox="1"/>
          <p:nvPr/>
        </p:nvSpPr>
        <p:spPr>
          <a:xfrm>
            <a:off x="1028700" y="4367916"/>
            <a:ext cx="16230600" cy="2077492"/>
          </a:xfrm>
          <a:prstGeom prst="rect">
            <a:avLst/>
          </a:prstGeom>
        </p:spPr>
        <p:txBody>
          <a:bodyPr lIns="0" tIns="0" rIns="0" bIns="0" rtlCol="0" anchor="t">
            <a:spAutoFit/>
          </a:bodyPr>
          <a:lstStyle/>
          <a:p>
            <a:pPr>
              <a:lnSpc>
                <a:spcPts val="2743"/>
              </a:lnSpc>
            </a:pPr>
            <a:r>
              <a:rPr lang="it-IT" sz="2000" dirty="0">
                <a:latin typeface="Aileron" panose="020B0604020202020204" charset="0"/>
              </a:rPr>
              <a:t>SI CERCA ASSISTENTE FAMILIARE da inserire presso comunità alloggio per anziani con anzianità pregressa nella mansione di almeno 1 anno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Contratto di lavoro a tempo determinato 12 mesi full time 38h settimanali su turni (6gg a settimana)</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Si richiede attestato di Assistente familiare</a:t>
            </a:r>
            <a:br>
              <a:rPr lang="it-IT" sz="2000" dirty="0">
                <a:latin typeface="Aileron" panose="020B0604020202020204" charset="0"/>
              </a:rPr>
            </a:br>
            <a:r>
              <a:rPr lang="it-IT" sz="2000" dirty="0">
                <a:latin typeface="Aileron" panose="020B0604020202020204" charset="0"/>
              </a:rPr>
              <a:t>preferibile ma non necessaria esperienza</a:t>
            </a:r>
            <a:endParaRPr lang="en-US" sz="1828"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1028700" y="7227005"/>
            <a:ext cx="8115300" cy="358560"/>
          </a:xfrm>
          <a:prstGeom prst="rect">
            <a:avLst/>
          </a:prstGeom>
        </p:spPr>
        <p:txBody>
          <a:bodyPr lIns="0" tIns="0" rIns="0" bIns="0" rtlCol="0" anchor="t">
            <a:spAutoFit/>
          </a:bodyPr>
          <a:lstStyle/>
          <a:p>
            <a:pPr>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TextBox 14">
            <a:extLst>
              <a:ext uri="{FF2B5EF4-FFF2-40B4-BE49-F238E27FC236}">
                <a16:creationId xmlns:a16="http://schemas.microsoft.com/office/drawing/2014/main" id="{51047070-2434-BF14-182E-F3A7268FA57E}"/>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8424673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Rivanazzano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Terme</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285359"/>
            <a:ext cx="16230600" cy="461665"/>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Educatori asilo nido  – job post –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Piccoli Bimbi</a:t>
            </a:r>
            <a:endParaRPr lang="it-IT" sz="3200" b="1" spc="-80" dirty="0">
              <a:solidFill>
                <a:srgbClr val="FF1495"/>
              </a:solidFill>
              <a:latin typeface="Aileron Bold"/>
            </a:endParaRPr>
          </a:p>
        </p:txBody>
      </p:sp>
      <p:sp>
        <p:nvSpPr>
          <p:cNvPr id="12" name="TextBox 12"/>
          <p:cNvSpPr txBox="1"/>
          <p:nvPr/>
        </p:nvSpPr>
        <p:spPr>
          <a:xfrm>
            <a:off x="1028700" y="4367916"/>
            <a:ext cx="16230600" cy="2077492"/>
          </a:xfrm>
          <a:prstGeom prst="rect">
            <a:avLst/>
          </a:prstGeom>
        </p:spPr>
        <p:txBody>
          <a:bodyPr lIns="0" tIns="0" rIns="0" bIns="0" rtlCol="0" anchor="t">
            <a:spAutoFit/>
          </a:bodyPr>
          <a:lstStyle/>
          <a:p>
            <a:pPr>
              <a:lnSpc>
                <a:spcPts val="2743"/>
              </a:lnSpc>
            </a:pPr>
            <a:r>
              <a:rPr lang="it-IT" sz="2000" dirty="0">
                <a:latin typeface="Aileron" panose="020B0604020202020204" charset="0"/>
              </a:rPr>
              <a:t>SI CERCA ASSISTENTE FAMILIARE da inserire presso comunità alloggio per anziani con anzianità pregressa nella mansione di almeno 1 anno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Contratto di lavoro a tempo determinato 12 mesi full time 38h settimanali su turni (6gg a settimana)</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Si richiede attestato di Assistente familiare</a:t>
            </a:r>
            <a:br>
              <a:rPr lang="it-IT" sz="2000" dirty="0">
                <a:latin typeface="Aileron" panose="020B0604020202020204" charset="0"/>
              </a:rPr>
            </a:br>
            <a:r>
              <a:rPr lang="it-IT" sz="2000" dirty="0">
                <a:latin typeface="Aileron" panose="020B0604020202020204" charset="0"/>
              </a:rPr>
              <a:t>preferibile ma non necessaria esperienza</a:t>
            </a:r>
            <a:endParaRPr lang="en-US" sz="1828"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1028700" y="7227005"/>
            <a:ext cx="8115300" cy="358560"/>
          </a:xfrm>
          <a:prstGeom prst="rect">
            <a:avLst/>
          </a:prstGeom>
        </p:spPr>
        <p:txBody>
          <a:bodyPr lIns="0" tIns="0" rIns="0" bIns="0" rtlCol="0" anchor="t">
            <a:spAutoFit/>
          </a:bodyPr>
          <a:lstStyle/>
          <a:p>
            <a:pPr>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TextBox 14">
            <a:extLst>
              <a:ext uri="{FF2B5EF4-FFF2-40B4-BE49-F238E27FC236}">
                <a16:creationId xmlns:a16="http://schemas.microsoft.com/office/drawing/2014/main" id="{A00B89CD-6BF2-0787-AA75-7BC92577F161}"/>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2470055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3076756"/>
            <a:ext cx="16230600" cy="903351"/>
          </a:xfrm>
          <a:prstGeom prst="rect">
            <a:avLst/>
          </a:prstGeom>
        </p:spPr>
        <p:txBody>
          <a:bodyPr lIns="0" tIns="0" rIns="0" bIns="0" rtlCol="0" anchor="t">
            <a:spAutoFit/>
          </a:bodyPr>
          <a:lstStyle/>
          <a:p>
            <a:pPr algn="l">
              <a:lnSpc>
                <a:spcPts val="3552"/>
              </a:lnSpc>
            </a:pPr>
            <a:r>
              <a:rPr lang="en-US" sz="3200" b="1" spc="-80" dirty="0">
                <a:solidFill>
                  <a:srgbClr val="FF1495"/>
                </a:solidFill>
                <a:latin typeface="Aileron Bold"/>
                <a:ea typeface="Aileron Bold"/>
                <a:cs typeface="Aileron Bold"/>
                <a:sym typeface="Aileron Bold"/>
              </a:rPr>
              <a:t>VENDITORE COMMERCIALE PRODOTTI ALIMENTARI - 9623</a:t>
            </a: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1" name="TextBox 11"/>
          <p:cNvSpPr txBox="1"/>
          <p:nvPr/>
        </p:nvSpPr>
        <p:spPr>
          <a:xfrm>
            <a:off x="1028700" y="3898771"/>
            <a:ext cx="16230600" cy="2432308"/>
          </a:xfrm>
          <a:prstGeom prst="rect">
            <a:avLst/>
          </a:prstGeom>
        </p:spPr>
        <p:txBody>
          <a:bodyPr lIns="0" tIns="0" rIns="0" bIns="0" rtlCol="0" anchor="t">
            <a:spAutoFit/>
          </a:bodyPr>
          <a:lstStyle/>
          <a:p>
            <a:pPr algn="l">
              <a:lnSpc>
                <a:spcPts val="2763"/>
              </a:lnSpc>
            </a:pPr>
            <a:r>
              <a:rPr lang="en-US" sz="1842" dirty="0">
                <a:solidFill>
                  <a:srgbClr val="000000"/>
                </a:solidFill>
                <a:latin typeface="Aileron"/>
                <a:ea typeface="Aileron"/>
                <a:cs typeface="Aileron"/>
                <a:sym typeface="Aileron"/>
              </a:rPr>
              <a:t>AZIENDA OPERANTE NEL COMMERCIO AMBULANTE PRODOTTI ALIMENTARI SURGELATI RICERCA N.2 INCARICATI ALLA VENDITA E ALLA COMMERCIALIZZAZIONE DEI PRODOTTI.</a:t>
            </a:r>
          </a:p>
          <a:p>
            <a:pPr algn="l">
              <a:lnSpc>
                <a:spcPts val="2763"/>
              </a:lnSpc>
            </a:pPr>
            <a:endParaRPr lang="en-US" sz="1842" dirty="0">
              <a:solidFill>
                <a:srgbClr val="000000"/>
              </a:solidFill>
              <a:latin typeface="Aileron"/>
              <a:ea typeface="Aileron"/>
              <a:cs typeface="Aileron"/>
              <a:sym typeface="Aileron"/>
            </a:endParaRPr>
          </a:p>
          <a:p>
            <a:pPr algn="l">
              <a:lnSpc>
                <a:spcPts val="2763"/>
              </a:lnSpc>
            </a:pPr>
            <a:r>
              <a:rPr lang="en-US" sz="1842" dirty="0">
                <a:solidFill>
                  <a:srgbClr val="000000"/>
                </a:solidFill>
                <a:latin typeface="Aileron"/>
                <a:ea typeface="Aileron"/>
                <a:cs typeface="Aileron"/>
                <a:sym typeface="Aileron"/>
              </a:rPr>
              <a:t>SCONTRATTO DI LAVORO AUTONOMO CON CONTRIBUTO PROVVIGIONALE (PREVISTO UN PERIODO INIZIALE FORMATIVO DI 2 MESI) - AUTOMEZZO AZIENDALE - </a:t>
            </a:r>
            <a:r>
              <a:rPr lang="en-US" sz="1842" dirty="0" err="1">
                <a:solidFill>
                  <a:srgbClr val="000000"/>
                </a:solidFill>
                <a:latin typeface="Aileron"/>
                <a:ea typeface="Aileron"/>
                <a:cs typeface="Aileron"/>
                <a:sym typeface="Aileron"/>
              </a:rPr>
              <a:t>orario</a:t>
            </a:r>
            <a:r>
              <a:rPr lang="en-US" sz="1842" dirty="0">
                <a:solidFill>
                  <a:srgbClr val="000000"/>
                </a:solidFill>
                <a:latin typeface="Aileron"/>
                <a:ea typeface="Aileron"/>
                <a:cs typeface="Aileron"/>
                <a:sym typeface="Aileron"/>
              </a:rPr>
              <a:t> di </a:t>
            </a:r>
            <a:r>
              <a:rPr lang="en-US" sz="1842" dirty="0" err="1">
                <a:solidFill>
                  <a:srgbClr val="000000"/>
                </a:solidFill>
                <a:latin typeface="Aileron"/>
                <a:ea typeface="Aileron"/>
                <a:cs typeface="Aileron"/>
                <a:sym typeface="Aileron"/>
              </a:rPr>
              <a:t>lavoro</a:t>
            </a:r>
            <a:r>
              <a:rPr lang="en-US" sz="1842" dirty="0">
                <a:solidFill>
                  <a:srgbClr val="000000"/>
                </a:solidFill>
                <a:latin typeface="Aileron"/>
                <a:ea typeface="Aileron"/>
                <a:cs typeface="Aileron"/>
                <a:sym typeface="Aileron"/>
              </a:rPr>
              <a:t> da </a:t>
            </a:r>
            <a:r>
              <a:rPr lang="en-US" sz="1842" dirty="0" err="1">
                <a:solidFill>
                  <a:srgbClr val="000000"/>
                </a:solidFill>
                <a:latin typeface="Aileron"/>
                <a:ea typeface="Aileron"/>
                <a:cs typeface="Aileron"/>
                <a:sym typeface="Aileron"/>
              </a:rPr>
              <a:t>concordare</a:t>
            </a:r>
            <a:r>
              <a:rPr lang="en-US" sz="1842" dirty="0">
                <a:solidFill>
                  <a:srgbClr val="000000"/>
                </a:solidFill>
                <a:latin typeface="Aileron"/>
                <a:ea typeface="Aileron"/>
                <a:cs typeface="Aileron"/>
                <a:sym typeface="Aileron"/>
              </a:rPr>
              <a:t> e </a:t>
            </a:r>
            <a:r>
              <a:rPr lang="en-US" sz="1842" dirty="0" err="1">
                <a:solidFill>
                  <a:srgbClr val="000000"/>
                </a:solidFill>
                <a:latin typeface="Aileron"/>
                <a:ea typeface="Aileron"/>
                <a:cs typeface="Aileron"/>
                <a:sym typeface="Aileron"/>
              </a:rPr>
              <a:t>definito</a:t>
            </a:r>
            <a:r>
              <a:rPr lang="en-US" sz="1842" dirty="0">
                <a:solidFill>
                  <a:srgbClr val="000000"/>
                </a:solidFill>
                <a:latin typeface="Aileron"/>
                <a:ea typeface="Aileron"/>
                <a:cs typeface="Aileron"/>
                <a:sym typeface="Aileron"/>
              </a:rPr>
              <a:t> poi in </a:t>
            </a:r>
            <a:r>
              <a:rPr lang="en-US" sz="1842" dirty="0" err="1">
                <a:solidFill>
                  <a:srgbClr val="000000"/>
                </a:solidFill>
                <a:latin typeface="Aileron"/>
                <a:ea typeface="Aileron"/>
                <a:cs typeface="Aileron"/>
                <a:sym typeface="Aileron"/>
              </a:rPr>
              <a:t>autonomia</a:t>
            </a:r>
            <a:r>
              <a:rPr lang="en-US" sz="1842" dirty="0">
                <a:solidFill>
                  <a:srgbClr val="000000"/>
                </a:solidFill>
                <a:latin typeface="Aileron"/>
                <a:ea typeface="Aileron"/>
                <a:cs typeface="Aileron"/>
                <a:sym typeface="Aileron"/>
              </a:rPr>
              <a:t>.</a:t>
            </a:r>
          </a:p>
          <a:p>
            <a:pPr algn="l">
              <a:lnSpc>
                <a:spcPts val="2763"/>
              </a:lnSpc>
            </a:pPr>
            <a:endParaRPr lang="en-US" sz="1842" dirty="0">
              <a:solidFill>
                <a:srgbClr val="000000"/>
              </a:solidFill>
              <a:latin typeface="Aileron"/>
              <a:ea typeface="Aileron"/>
              <a:cs typeface="Aileron"/>
              <a:sym typeface="Aileron"/>
            </a:endParaRPr>
          </a:p>
          <a:p>
            <a:pPr algn="l">
              <a:lnSpc>
                <a:spcPts val="2763"/>
              </a:lnSpc>
            </a:pPr>
            <a:r>
              <a:rPr lang="en-US" sz="1842" dirty="0">
                <a:solidFill>
                  <a:srgbClr val="000000"/>
                </a:solidFill>
                <a:latin typeface="Aileron"/>
                <a:ea typeface="Aileron"/>
                <a:cs typeface="Aileron"/>
                <a:sym typeface="Aileron"/>
              </a:rPr>
              <a:t>PAT. B AUTOMUNITO - NON RICHIESTA ESPERIENZA PREGRESSA</a:t>
            </a:r>
          </a:p>
        </p:txBody>
      </p:sp>
      <p:sp>
        <p:nvSpPr>
          <p:cNvPr id="12" name="TextBox 12"/>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Borgo Priolo</a:t>
            </a:r>
          </a:p>
        </p:txBody>
      </p:sp>
      <p:sp>
        <p:nvSpPr>
          <p:cNvPr id="13" name="TextBox 13"/>
          <p:cNvSpPr txBox="1"/>
          <p:nvPr/>
        </p:nvSpPr>
        <p:spPr>
          <a:xfrm>
            <a:off x="1028700" y="6446154"/>
            <a:ext cx="8115300" cy="750673"/>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specificando il numero di riferimento della richiesta</a:t>
            </a:r>
          </a:p>
        </p:txBody>
      </p:sp>
      <p:sp>
        <p:nvSpPr>
          <p:cNvPr id="15" name="TextBox 14">
            <a:extLst>
              <a:ext uri="{FF2B5EF4-FFF2-40B4-BE49-F238E27FC236}">
                <a16:creationId xmlns:a16="http://schemas.microsoft.com/office/drawing/2014/main" id="{7C3FA4E9-B15C-3D09-6E7C-C462199E1EB3}"/>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Rivanazzano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Terme</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285359"/>
            <a:ext cx="16230600" cy="461665"/>
          </a:xfrm>
          <a:prstGeom prst="rect">
            <a:avLst/>
          </a:prstGeom>
        </p:spPr>
        <p:txBody>
          <a:bodyPr lIns="0" tIns="0" rIns="0" bIns="0" rtlCol="0" anchor="t">
            <a:spAutoFit/>
          </a:bodyPr>
          <a:lstStyle/>
          <a:p>
            <a:pPr>
              <a:lnSpc>
                <a:spcPts val="3552"/>
              </a:lnSpc>
            </a:pPr>
            <a:r>
              <a:rPr lang="it-IT" sz="3200" b="1" spc="-80" dirty="0" err="1">
                <a:solidFill>
                  <a:srgbClr val="FF1495"/>
                </a:solidFill>
                <a:latin typeface="Aileron Bold"/>
              </a:rPr>
              <a:t>oss</a:t>
            </a:r>
            <a:r>
              <a:rPr lang="it-IT" sz="3200" b="1" spc="-80" dirty="0">
                <a:solidFill>
                  <a:srgbClr val="FF1495"/>
                </a:solidFill>
                <a:latin typeface="Aileron Bold"/>
              </a:rPr>
              <a:t>/</a:t>
            </a:r>
            <a:r>
              <a:rPr lang="it-IT" sz="3200" b="1" spc="-80" dirty="0" err="1">
                <a:solidFill>
                  <a:srgbClr val="FF1495"/>
                </a:solidFill>
                <a:latin typeface="Aileron Bold"/>
              </a:rPr>
              <a:t>asa</a:t>
            </a:r>
            <a:r>
              <a:rPr lang="it-IT" sz="3200" b="1" spc="-80" dirty="0">
                <a:solidFill>
                  <a:srgbClr val="FF1495"/>
                </a:solidFill>
                <a:latin typeface="Aileron Bold"/>
              </a:rPr>
              <a:t>/assistente familiare – job post – </a:t>
            </a:r>
            <a:r>
              <a:rPr lang="it-IT" sz="3200" b="1" spc="-80" dirty="0">
                <a:solidFill>
                  <a:srgbClr val="FF1495"/>
                </a:solidFill>
                <a:latin typeface="Aileron Bold"/>
                <a:hlinkClick r:id="rId6">
                  <a:extLst>
                    <a:ext uri="{A12FA001-AC4F-418D-AE19-62706E023703}">
                      <ahyp:hlinkClr xmlns:ahyp="http://schemas.microsoft.com/office/drawing/2018/hyperlinkcolor" val="tx"/>
                    </a:ext>
                  </a:extLst>
                </a:hlinkClick>
              </a:rPr>
              <a:t>Opus </a:t>
            </a:r>
            <a:r>
              <a:rPr lang="it-IT" sz="3200" b="1" spc="-80" dirty="0" err="1">
                <a:solidFill>
                  <a:srgbClr val="FF1495"/>
                </a:solidFill>
                <a:latin typeface="Aileron Bold"/>
                <a:hlinkClick r:id="rId6">
                  <a:extLst>
                    <a:ext uri="{A12FA001-AC4F-418D-AE19-62706E023703}">
                      <ahyp:hlinkClr xmlns:ahyp="http://schemas.microsoft.com/office/drawing/2018/hyperlinkcolor" val="tx"/>
                    </a:ext>
                  </a:extLst>
                </a:hlinkClick>
              </a:rPr>
              <a:t>Srls</a:t>
            </a:r>
            <a:endParaRPr lang="it-IT" sz="3200" b="1" spc="-80" dirty="0">
              <a:solidFill>
                <a:srgbClr val="FF1495"/>
              </a:solidFill>
              <a:latin typeface="Aileron Bold"/>
            </a:endParaRPr>
          </a:p>
        </p:txBody>
      </p:sp>
      <p:sp>
        <p:nvSpPr>
          <p:cNvPr id="12" name="TextBox 12"/>
          <p:cNvSpPr txBox="1"/>
          <p:nvPr/>
        </p:nvSpPr>
        <p:spPr>
          <a:xfrm>
            <a:off x="1028700" y="4529530"/>
            <a:ext cx="16230600" cy="3077766"/>
          </a:xfrm>
          <a:prstGeom prst="rect">
            <a:avLst/>
          </a:prstGeom>
        </p:spPr>
        <p:txBody>
          <a:bodyPr lIns="0" tIns="0" rIns="0" bIns="0" rtlCol="0" anchor="t">
            <a:spAutoFit/>
          </a:bodyPr>
          <a:lstStyle/>
          <a:p>
            <a:r>
              <a:rPr lang="it-IT" sz="2000" dirty="0">
                <a:latin typeface="Aileron" panose="020B0604020202020204" charset="0"/>
              </a:rPr>
              <a:t>orario: full time, 40h settimanali, 6.5h x 6gg.</a:t>
            </a:r>
          </a:p>
          <a:p>
            <a:endParaRPr lang="it-IT" sz="2000" dirty="0">
              <a:latin typeface="Aileron" panose="020B0604020202020204" charset="0"/>
            </a:endParaRPr>
          </a:p>
          <a:p>
            <a:r>
              <a:rPr lang="it-IT" sz="2000" dirty="0">
                <a:latin typeface="Aileron" panose="020B0604020202020204" charset="0"/>
              </a:rPr>
              <a:t>stipendio: 1000€/1200€ netti al mese.</a:t>
            </a:r>
          </a:p>
          <a:p>
            <a:endParaRPr lang="it-IT" sz="2000" dirty="0">
              <a:latin typeface="Aileron" panose="020B0604020202020204" charset="0"/>
            </a:endParaRPr>
          </a:p>
          <a:p>
            <a:r>
              <a:rPr lang="it-IT" sz="2000" dirty="0">
                <a:latin typeface="Aileron" panose="020B0604020202020204" charset="0"/>
              </a:rPr>
              <a:t>contratto tempo determinato.</a:t>
            </a:r>
          </a:p>
          <a:p>
            <a:endParaRPr lang="it-IT" sz="2000" dirty="0">
              <a:latin typeface="Aileron" panose="020B0604020202020204" charset="0"/>
            </a:endParaRPr>
          </a:p>
          <a:p>
            <a:r>
              <a:rPr lang="it-IT" sz="2000" dirty="0">
                <a:latin typeface="Aileron" panose="020B0604020202020204" charset="0"/>
              </a:rPr>
              <a:t>si richiedono candidati con esperienza.</a:t>
            </a:r>
          </a:p>
          <a:p>
            <a:endParaRPr lang="it-IT" sz="2000" dirty="0">
              <a:latin typeface="Aileron" panose="020B0604020202020204" charset="0"/>
            </a:endParaRPr>
          </a:p>
          <a:p>
            <a:r>
              <a:rPr lang="it-IT" sz="2000" dirty="0">
                <a:latin typeface="Aileron" panose="020B0604020202020204" charset="0"/>
              </a:rPr>
              <a:t>Disponibilità SU Turni</a:t>
            </a:r>
          </a:p>
          <a:p>
            <a:endParaRPr lang="it-IT" sz="2000" dirty="0"/>
          </a:p>
        </p:txBody>
      </p:sp>
      <p:sp>
        <p:nvSpPr>
          <p:cNvPr id="13" name="TextBox 13"/>
          <p:cNvSpPr txBox="1"/>
          <p:nvPr/>
        </p:nvSpPr>
        <p:spPr>
          <a:xfrm>
            <a:off x="1028700" y="7897405"/>
            <a:ext cx="8115300" cy="358560"/>
          </a:xfrm>
          <a:prstGeom prst="rect">
            <a:avLst/>
          </a:prstGeom>
        </p:spPr>
        <p:txBody>
          <a:bodyPr lIns="0" tIns="0" rIns="0" bIns="0" rtlCol="0" anchor="t">
            <a:spAutoFit/>
          </a:bodyPr>
          <a:lstStyle/>
          <a:p>
            <a:pPr>
              <a:lnSpc>
                <a:spcPts val="3070"/>
              </a:lnSpc>
            </a:pPr>
            <a:r>
              <a:rPr lang="en-US" sz="2047" u="sng" dirty="0">
                <a:solidFill>
                  <a:srgbClr val="642EC7"/>
                </a:solidFill>
                <a:latin typeface="Aileron"/>
                <a:ea typeface="Aileron"/>
                <a:cs typeface="Aileron"/>
                <a:sym typeface="Aileron"/>
                <a:hlinkClick r:id="rId7" tooltip="https://it.indeed.com/offerte-lavoro?l=Godiasco%2C+Lombardia&amp;radius=0&amp;vjk=4e0d429fe1ca5dfc"/>
              </a:rPr>
              <a:t>PER CANDIDARSI -INDEED</a:t>
            </a:r>
            <a:endParaRPr lang="en-US" sz="2047" u="sng" dirty="0">
              <a:solidFill>
                <a:srgbClr val="642EC7"/>
              </a:solidFill>
              <a:latin typeface="Aileron"/>
              <a:ea typeface="Aileron"/>
              <a:cs typeface="Aileron"/>
              <a:sym typeface="Aileron"/>
              <a:hlinkClick r:id="rId8" tooltip="https://it.indeed.com/offerte-lavoro?l=Godiasco%2C+Lombardia&amp;radius=0&amp;vjk=4e0d429fe1ca5dfc"/>
            </a:endParaRPr>
          </a:p>
        </p:txBody>
      </p:sp>
      <p:sp>
        <p:nvSpPr>
          <p:cNvPr id="15" name="TextBox 14">
            <a:extLst>
              <a:ext uri="{FF2B5EF4-FFF2-40B4-BE49-F238E27FC236}">
                <a16:creationId xmlns:a16="http://schemas.microsoft.com/office/drawing/2014/main" id="{54700A77-F438-643A-E07B-3CD68A1FA98D}"/>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2478659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Silvano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Pietra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55281" y="3138224"/>
            <a:ext cx="16230600" cy="461665"/>
          </a:xfrm>
          <a:prstGeom prst="rect">
            <a:avLst/>
          </a:prstGeom>
        </p:spPr>
        <p:txBody>
          <a:bodyPr lIns="0" tIns="0" rIns="0" bIns="0" rtlCol="0" anchor="t">
            <a:spAutoFit/>
          </a:bodyPr>
          <a:lstStyle/>
          <a:p>
            <a:pPr>
              <a:lnSpc>
                <a:spcPts val="3552"/>
              </a:lnSpc>
            </a:pPr>
            <a:r>
              <a:rPr lang="it-IT" sz="3200" b="1" spc="-80" dirty="0">
                <a:solidFill>
                  <a:srgbClr val="FF1495"/>
                </a:solidFill>
                <a:latin typeface="Aileron Bold"/>
              </a:rPr>
              <a:t>Addetto al ricevimento merci – 10255</a:t>
            </a:r>
          </a:p>
        </p:txBody>
      </p:sp>
      <p:sp>
        <p:nvSpPr>
          <p:cNvPr id="12" name="TextBox 12"/>
          <p:cNvSpPr txBox="1"/>
          <p:nvPr/>
        </p:nvSpPr>
        <p:spPr>
          <a:xfrm>
            <a:off x="1028700" y="4021621"/>
            <a:ext cx="16230600" cy="3693319"/>
          </a:xfrm>
          <a:prstGeom prst="rect">
            <a:avLst/>
          </a:prstGeom>
        </p:spPr>
        <p:txBody>
          <a:bodyPr lIns="0" tIns="0" rIns="0" bIns="0" rtlCol="0" anchor="t">
            <a:spAutoFit/>
          </a:bodyPr>
          <a:lstStyle/>
          <a:p>
            <a:r>
              <a:rPr lang="it-IT" sz="2000" dirty="0">
                <a:latin typeface="Aileron" panose="020B0604020202020204" charset="0"/>
              </a:rPr>
              <a:t>AZIENDA DEL SETTORE LOGISTICO RICERCA N.1 ADDETTO AL RICEVIMENTO MERCI PER:</a:t>
            </a:r>
            <a:br>
              <a:rPr lang="it-IT" sz="2000" dirty="0">
                <a:latin typeface="Aileron" panose="020B0604020202020204" charset="0"/>
              </a:rPr>
            </a:br>
            <a:r>
              <a:rPr lang="it-IT" sz="2000" dirty="0">
                <a:latin typeface="Aileron" panose="020B0604020202020204" charset="0"/>
              </a:rPr>
              <a:t>-COORDINARE RICEVIMENTO MERCI E SPEDIZIONI</a:t>
            </a:r>
            <a:br>
              <a:rPr lang="it-IT" sz="2000" dirty="0">
                <a:latin typeface="Aileron" panose="020B0604020202020204" charset="0"/>
              </a:rPr>
            </a:br>
            <a:r>
              <a:rPr lang="it-IT" sz="2000" dirty="0">
                <a:latin typeface="Aileron" panose="020B0604020202020204" charset="0"/>
              </a:rPr>
              <a:t>-VERIFICA CORRISPONDENZA TRA MERCI RICEVUTE E DOCUMENTAZIONE</a:t>
            </a:r>
            <a:br>
              <a:rPr lang="it-IT" sz="2000" dirty="0">
                <a:latin typeface="Aileron" panose="020B0604020202020204" charset="0"/>
              </a:rPr>
            </a:br>
            <a:r>
              <a:rPr lang="it-IT" sz="2000" dirty="0">
                <a:latin typeface="Aileron" panose="020B0604020202020204" charset="0"/>
              </a:rPr>
              <a:t>-REGISTRAZIONE E TRACCIAMENTO MERCI</a:t>
            </a:r>
            <a:br>
              <a:rPr lang="it-IT" sz="2000" dirty="0">
                <a:latin typeface="Aileron" panose="020B0604020202020204" charset="0"/>
              </a:rPr>
            </a:br>
            <a:r>
              <a:rPr lang="it-IT" sz="2000" dirty="0">
                <a:latin typeface="Aileron" panose="020B0604020202020204" charset="0"/>
              </a:rPr>
              <a:t>-COLLABORAZIONE CON IL TEAM DI MAGAZZINO</a:t>
            </a:r>
            <a:br>
              <a:rPr lang="it-IT" sz="2000" dirty="0">
                <a:latin typeface="Aileron" panose="020B0604020202020204" charset="0"/>
              </a:rPr>
            </a:br>
            <a:r>
              <a:rPr lang="it-IT" sz="2000" dirty="0">
                <a:latin typeface="Aileron" panose="020B0604020202020204" charset="0"/>
              </a:rPr>
              <a:t>-COMUNICAZIONE CON FORNITORI E PERSONALE INTERNO PER LA GESTIONE DI EVENTUALI</a:t>
            </a:r>
            <a:br>
              <a:rPr lang="it-IT" sz="2000" dirty="0">
                <a:latin typeface="Aileron" panose="020B0604020202020204" charset="0"/>
              </a:rPr>
            </a:br>
            <a:r>
              <a:rPr lang="it-IT" sz="2000" dirty="0">
                <a:latin typeface="Aileron" panose="020B0604020202020204" charset="0"/>
              </a:rPr>
              <a:t>PROBLEMATICHE</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L'AZIENDA VALUTA PERSONALE GIOVANE CON ESPERIENZA NELLA MANSIONE O GIOVANI IN ETA' DI APPRENDISTATO - CONTRATTO DI LAVORO DA DEFINIRE IN BASE ALL''ESPERIENZA - TEMPO PIENO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INDISPENSABILE PATENTE B AUTOMUNITO - DIPLOMA SCUOLA SUPERIORE</a:t>
            </a:r>
          </a:p>
        </p:txBody>
      </p:sp>
      <p:sp>
        <p:nvSpPr>
          <p:cNvPr id="15" name="Rettangolo 14"/>
          <p:cNvSpPr/>
          <p:nvPr/>
        </p:nvSpPr>
        <p:spPr>
          <a:xfrm>
            <a:off x="1028700" y="7952051"/>
            <a:ext cx="9144000" cy="887422"/>
          </a:xfrm>
          <a:prstGeom prst="rect">
            <a:avLst/>
          </a:prstGeom>
        </p:spPr>
        <p:txBody>
          <a:bodyPr>
            <a:spAutoFit/>
          </a:bodyPr>
          <a:lstStyle/>
          <a:p>
            <a:pPr>
              <a:lnSpc>
                <a:spcPts val="3070"/>
              </a:lnSpc>
            </a:pPr>
            <a:r>
              <a:rPr lang="en-US" dirty="0">
                <a:solidFill>
                  <a:srgbClr val="642EC7"/>
                </a:solidFill>
                <a:latin typeface="Aileron"/>
                <a:ea typeface="Aileron"/>
                <a:cs typeface="Aileron"/>
                <a:sym typeface="Aileron"/>
              </a:rPr>
              <a:t>per </a:t>
            </a:r>
            <a:r>
              <a:rPr lang="en-US" dirty="0" err="1">
                <a:solidFill>
                  <a:srgbClr val="642EC7"/>
                </a:solidFill>
                <a:latin typeface="Aileron"/>
                <a:ea typeface="Aileron"/>
                <a:cs typeface="Aileron"/>
                <a:sym typeface="Aileron"/>
              </a:rPr>
              <a:t>candidarsi</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inviare</a:t>
            </a:r>
            <a:r>
              <a:rPr lang="en-US" dirty="0">
                <a:solidFill>
                  <a:srgbClr val="642EC7"/>
                </a:solidFill>
                <a:latin typeface="Aileron"/>
                <a:ea typeface="Aileron"/>
                <a:cs typeface="Aileron"/>
                <a:sym typeface="Aileron"/>
              </a:rPr>
              <a:t> CV a:  </a:t>
            </a:r>
            <a:r>
              <a:rPr lang="en-US" dirty="0">
                <a:solidFill>
                  <a:srgbClr val="642EC7"/>
                </a:solidFill>
                <a:latin typeface="Aileron"/>
                <a:ea typeface="Aileron"/>
                <a:cs typeface="Aileron"/>
                <a:sym typeface="Aileron"/>
                <a:hlinkClick r:id="rId6"/>
              </a:rPr>
              <a:t>voghera@provincia.pv.it</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specificando</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il</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numero</a:t>
            </a:r>
            <a:r>
              <a:rPr lang="en-US" dirty="0">
                <a:solidFill>
                  <a:srgbClr val="642EC7"/>
                </a:solidFill>
                <a:latin typeface="Aileron"/>
                <a:ea typeface="Aileron"/>
                <a:cs typeface="Aileron"/>
                <a:sym typeface="Aileron"/>
              </a:rPr>
              <a:t> di </a:t>
            </a:r>
            <a:r>
              <a:rPr lang="en-US" dirty="0" err="1">
                <a:solidFill>
                  <a:srgbClr val="642EC7"/>
                </a:solidFill>
                <a:latin typeface="Aileron"/>
                <a:ea typeface="Aileron"/>
                <a:cs typeface="Aileron"/>
                <a:sym typeface="Aileron"/>
              </a:rPr>
              <a:t>riferimento</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della</a:t>
            </a:r>
            <a:r>
              <a:rPr lang="en-US" dirty="0">
                <a:solidFill>
                  <a:srgbClr val="642EC7"/>
                </a:solidFill>
                <a:latin typeface="Aileron"/>
                <a:ea typeface="Aileron"/>
                <a:cs typeface="Aileron"/>
                <a:sym typeface="Aileron"/>
              </a:rPr>
              <a:t> </a:t>
            </a:r>
            <a:r>
              <a:rPr lang="en-US" dirty="0" err="1">
                <a:solidFill>
                  <a:srgbClr val="642EC7"/>
                </a:solidFill>
                <a:latin typeface="Aileron"/>
                <a:ea typeface="Aileron"/>
                <a:cs typeface="Aileron"/>
                <a:sym typeface="Aileron"/>
              </a:rPr>
              <a:t>richiesta</a:t>
            </a:r>
            <a:endParaRPr lang="en-US" dirty="0">
              <a:solidFill>
                <a:srgbClr val="642EC7"/>
              </a:solidFill>
              <a:latin typeface="Aileron"/>
              <a:ea typeface="Aileron"/>
              <a:cs typeface="Aileron"/>
              <a:sym typeface="Aileron"/>
            </a:endParaRPr>
          </a:p>
        </p:txBody>
      </p:sp>
      <p:sp>
        <p:nvSpPr>
          <p:cNvPr id="13" name="TextBox 14">
            <a:extLst>
              <a:ext uri="{FF2B5EF4-FFF2-40B4-BE49-F238E27FC236}">
                <a16:creationId xmlns:a16="http://schemas.microsoft.com/office/drawing/2014/main" id="{DAC238E9-947C-6D32-FB5B-D9F10FDFB5C3}"/>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16249820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3" name="TextBox 13"/>
          <p:cNvSpPr txBox="1"/>
          <p:nvPr/>
        </p:nvSpPr>
        <p:spPr>
          <a:xfrm>
            <a:off x="1056769" y="8306311"/>
            <a:ext cx="7477631" cy="750673"/>
          </a:xfrm>
          <a:prstGeom prst="rect">
            <a:avLst/>
          </a:prstGeom>
        </p:spPr>
        <p:txBody>
          <a:bodyPr wrap="square"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CANDIDARSI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voghera@provincia.pv.it</a:t>
            </a:r>
          </a:p>
          <a:p>
            <a:pPr algn="l">
              <a:lnSpc>
                <a:spcPts val="3070"/>
              </a:lnSpc>
            </a:pPr>
            <a:endParaRPr lang="en-US" sz="2047" dirty="0">
              <a:solidFill>
                <a:srgbClr val="642EC7"/>
              </a:solidFill>
              <a:latin typeface="Aileron"/>
              <a:ea typeface="Aileron"/>
              <a:cs typeface="Aileron"/>
              <a:sym typeface="Aileron"/>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5" name="TextBox 15"/>
          <p:cNvSpPr txBox="1"/>
          <p:nvPr/>
        </p:nvSpPr>
        <p:spPr>
          <a:xfrm>
            <a:off x="1014665" y="2980426"/>
            <a:ext cx="8129335" cy="903351"/>
          </a:xfrm>
          <a:prstGeom prst="rect">
            <a:avLst/>
          </a:prstGeom>
        </p:spPr>
        <p:txBody>
          <a:bodyPr lIns="0" tIns="0" rIns="0" bIns="0" rtlCol="0" anchor="t">
            <a:spAutoFit/>
          </a:bodyPr>
          <a:lstStyle/>
          <a:p>
            <a:pPr algn="l">
              <a:lnSpc>
                <a:spcPts val="3552"/>
              </a:lnSpc>
            </a:pPr>
            <a:r>
              <a:rPr lang="en-US" sz="3200" b="1" spc="-80" dirty="0">
                <a:solidFill>
                  <a:srgbClr val="FF1495"/>
                </a:solidFill>
                <a:latin typeface="Aileron Bold"/>
                <a:ea typeface="Aileron Bold"/>
                <a:cs typeface="Aileron Bold"/>
                <a:sym typeface="Aileron Bold"/>
              </a:rPr>
              <a:t>GEOMETRA/ INGEGNERE CIVILE - 9707</a:t>
            </a: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6" name="TextBox 16"/>
          <p:cNvSpPr txBox="1"/>
          <p:nvPr/>
        </p:nvSpPr>
        <p:spPr>
          <a:xfrm>
            <a:off x="1014665" y="3625543"/>
            <a:ext cx="8115300" cy="4842498"/>
          </a:xfrm>
          <a:prstGeom prst="rect">
            <a:avLst/>
          </a:prstGeom>
        </p:spPr>
        <p:txBody>
          <a:bodyPr lIns="0" tIns="0" rIns="0" bIns="0" rtlCol="0" anchor="t">
            <a:spAutoFit/>
          </a:bodyPr>
          <a:lstStyle/>
          <a:p>
            <a:pPr algn="l">
              <a:lnSpc>
                <a:spcPts val="2743"/>
              </a:lnSpc>
            </a:pPr>
            <a:endParaRPr dirty="0"/>
          </a:p>
          <a:p>
            <a:pPr algn="l">
              <a:lnSpc>
                <a:spcPts val="2743"/>
              </a:lnSpc>
            </a:pPr>
            <a:r>
              <a:rPr lang="en-US" sz="1828" dirty="0">
                <a:solidFill>
                  <a:srgbClr val="000000"/>
                </a:solidFill>
                <a:latin typeface="Aileron"/>
                <a:ea typeface="Aileron"/>
                <a:cs typeface="Aileron"/>
                <a:sym typeface="Aileron"/>
              </a:rPr>
              <a:t>AZIENDA METALMECCANICA RICERCA GEOMETRA O PERITO ELETTRONICO, ELETTROTECNICO O INGEGNERE CIVILE CON ESPERIENZA ANCHE MINIMA NEL SETTORE. </a:t>
            </a:r>
            <a:r>
              <a:rPr lang="en-US" sz="1828" dirty="0" err="1">
                <a:solidFill>
                  <a:srgbClr val="000000"/>
                </a:solidFill>
                <a:latin typeface="Aileron"/>
                <a:ea typeface="Aileron"/>
                <a:cs typeface="Aileron"/>
                <a:sym typeface="Aileron"/>
              </a:rPr>
              <a:t>lA</a:t>
            </a:r>
            <a:r>
              <a:rPr lang="en-US" sz="1828" dirty="0">
                <a:solidFill>
                  <a:srgbClr val="000000"/>
                </a:solidFill>
                <a:latin typeface="Aileron"/>
                <a:ea typeface="Aileron"/>
                <a:cs typeface="Aileron"/>
                <a:sym typeface="Aileron"/>
              </a:rPr>
              <a:t> RISORSA DOVRA'' OCCUPARSI DI RILIEVI SUL CAMPO, COADIUVARE L''UFFICIO TECNICO PER LA POST ELEBORAZIONE DATI DERIVANTI DA RILIEVI SUL CAMPO. INOLTRE SI OCCUPERA'' DELLA MANUTENZIONE, TARATURA E CONTROLLO DELLE ATTREZZATURE TECNICHE DI RILIEVO E DI COADIUVARE NELLA PREPARAZIONE DI OFFERTE/RELAZIONI/PRESENTAZIONE DEI LAVORI. DOVRA'' ANCHE SEGUIRE LE SQUADRE X I LAVORI SUI CANTIERI.</a:t>
            </a:r>
          </a:p>
          <a:p>
            <a:pPr algn="l">
              <a:lnSpc>
                <a:spcPts val="2743"/>
              </a:lnSpc>
            </a:pPr>
            <a:endParaRPr lang="en-US" sz="1828" dirty="0">
              <a:solidFill>
                <a:srgbClr val="000000"/>
              </a:solidFill>
              <a:latin typeface="Aileron"/>
              <a:ea typeface="Aileron"/>
              <a:cs typeface="Aileron"/>
              <a:sym typeface="Aileron"/>
            </a:endParaRPr>
          </a:p>
          <a:p>
            <a:pPr algn="l">
              <a:lnSpc>
                <a:spcPts val="2743"/>
              </a:lnSpc>
            </a:pPr>
            <a:r>
              <a:rPr lang="en-US" sz="1828" dirty="0">
                <a:solidFill>
                  <a:srgbClr val="000000"/>
                </a:solidFill>
                <a:latin typeface="Aileron"/>
                <a:ea typeface="Aileron"/>
                <a:cs typeface="Aileron"/>
                <a:sym typeface="Aileron"/>
              </a:rPr>
              <a:t>CONTRATTO A TEMPO DETERMINATO CON POSSIBILITA'' DI PROROGHE E TRASFORMAZIONE A TEMPO INDETERMINATO - TEMPO PIENO</a:t>
            </a:r>
          </a:p>
          <a:p>
            <a:pPr algn="l">
              <a:lnSpc>
                <a:spcPts val="2743"/>
              </a:lnSpc>
            </a:pPr>
            <a:endParaRPr lang="en-US" sz="1828" dirty="0">
              <a:solidFill>
                <a:srgbClr val="000000"/>
              </a:solidFill>
              <a:latin typeface="Aileron"/>
              <a:ea typeface="Aileron"/>
              <a:cs typeface="Aileron"/>
              <a:sym typeface="Aileron"/>
            </a:endParaRPr>
          </a:p>
        </p:txBody>
      </p:sp>
      <p:graphicFrame>
        <p:nvGraphicFramePr>
          <p:cNvPr id="11" name="Tabella 10">
            <a:extLst>
              <a:ext uri="{FF2B5EF4-FFF2-40B4-BE49-F238E27FC236}">
                <a16:creationId xmlns:a16="http://schemas.microsoft.com/office/drawing/2014/main" id="{F1F36F2B-13F7-F303-5043-A372DB513A94}"/>
              </a:ext>
            </a:extLst>
          </p:cNvPr>
          <p:cNvGraphicFramePr>
            <a:graphicFrameLocks noGrp="1"/>
          </p:cNvGraphicFramePr>
          <p:nvPr>
            <p:extLst>
              <p:ext uri="{D42A27DB-BD31-4B8C-83A1-F6EECF244321}">
                <p14:modId xmlns:p14="http://schemas.microsoft.com/office/powerpoint/2010/main" val="254706975"/>
              </p:ext>
            </p:extLst>
          </p:nvPr>
        </p:nvGraphicFramePr>
        <p:xfrm>
          <a:off x="9158034" y="3625542"/>
          <a:ext cx="8229600" cy="4394385"/>
        </p:xfrm>
        <a:graphic>
          <a:graphicData uri="http://schemas.openxmlformats.org/drawingml/2006/table">
            <a:tbl>
              <a:tblPr/>
              <a:tblGrid>
                <a:gridCol w="8229600">
                  <a:extLst>
                    <a:ext uri="{9D8B030D-6E8A-4147-A177-3AD203B41FA5}">
                      <a16:colId xmlns:a16="http://schemas.microsoft.com/office/drawing/2014/main" val="3333820119"/>
                    </a:ext>
                  </a:extLst>
                </a:gridCol>
              </a:tblGrid>
              <a:tr h="4394385">
                <a:tc>
                  <a:txBody>
                    <a:bodyPr/>
                    <a:lstStyle/>
                    <a:p>
                      <a:r>
                        <a:rPr lang="it-IT" sz="1828" kern="1200" dirty="0">
                          <a:solidFill>
                            <a:srgbClr val="000000"/>
                          </a:solidFill>
                          <a:latin typeface="Aileron"/>
                        </a:rPr>
                        <a:t>SI CERCA MECCANICO con conoscenza di carrozzeria e strumenti di officina per riparazione autoveicoli con esperienza almeno biennale nella mansione.</a:t>
                      </a:r>
                    </a:p>
                    <a:p>
                      <a:r>
                        <a:rPr lang="it-IT" sz="1828" kern="1200" dirty="0">
                          <a:solidFill>
                            <a:srgbClr val="000000"/>
                          </a:solidFill>
                          <a:latin typeface="Aileron"/>
                        </a:rPr>
                        <a:t>Orario part time 6 h giornaliere per 5 giorni</a:t>
                      </a:r>
                    </a:p>
                    <a:p>
                      <a:endParaRPr lang="it-IT" sz="1828" kern="1200" dirty="0">
                        <a:solidFill>
                          <a:srgbClr val="000000"/>
                        </a:solidFill>
                        <a:latin typeface="Aileron"/>
                      </a:endParaRPr>
                    </a:p>
                    <a:p>
                      <a:r>
                        <a:rPr lang="it-IT" sz="1828" kern="1200" dirty="0">
                          <a:solidFill>
                            <a:srgbClr val="000000"/>
                          </a:solidFill>
                          <a:latin typeface="Aileron"/>
                        </a:rPr>
                        <a:t>SI RICHIEDE patente b e c, residenza a Voghera e comuni limitrofi,</a:t>
                      </a:r>
                    </a:p>
                    <a:p>
                      <a:r>
                        <a:rPr lang="it-IT" sz="1828" kern="1200" dirty="0">
                          <a:solidFill>
                            <a:srgbClr val="000000"/>
                          </a:solidFill>
                          <a:latin typeface="Aileron"/>
                        </a:rPr>
                        <a:t>contratto di lavoro definibile in base all''esperienza lavorativa</a:t>
                      </a:r>
                      <a:br>
                        <a:rPr lang="it-IT" sz="1828" kern="1200" dirty="0">
                          <a:solidFill>
                            <a:srgbClr val="000000"/>
                          </a:solidFill>
                          <a:latin typeface="Aileron"/>
                        </a:rPr>
                      </a:br>
                      <a:endParaRPr lang="it-IT" sz="1828" kern="1200" dirty="0">
                        <a:solidFill>
                          <a:srgbClr val="000000"/>
                        </a:solidFill>
                        <a:latin typeface="Aileron"/>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75673037"/>
                  </a:ext>
                </a:extLst>
              </a:tr>
            </a:tbl>
          </a:graphicData>
        </a:graphic>
      </p:graphicFrame>
      <p:sp>
        <p:nvSpPr>
          <p:cNvPr id="12" name="TextBox 15">
            <a:extLst>
              <a:ext uri="{FF2B5EF4-FFF2-40B4-BE49-F238E27FC236}">
                <a16:creationId xmlns:a16="http://schemas.microsoft.com/office/drawing/2014/main" id="{4D650FF4-025C-CE36-3E1C-133F1E09D4C3}"/>
              </a:ext>
            </a:extLst>
          </p:cNvPr>
          <p:cNvSpPr txBox="1"/>
          <p:nvPr/>
        </p:nvSpPr>
        <p:spPr>
          <a:xfrm>
            <a:off x="9158034" y="2969145"/>
            <a:ext cx="8129335" cy="461665"/>
          </a:xfrm>
          <a:prstGeom prst="rect">
            <a:avLst/>
          </a:prstGeom>
        </p:spPr>
        <p:txBody>
          <a:bodyPr lIns="0" tIns="0" rIns="0" bIns="0" rtlCol="0" anchor="t">
            <a:spAutoFit/>
          </a:bodyPr>
          <a:lstStyle/>
          <a:p>
            <a:pPr algn="l">
              <a:lnSpc>
                <a:spcPts val="3552"/>
              </a:lnSpc>
            </a:pPr>
            <a:r>
              <a:rPr lang="en-US" sz="3200" b="1" spc="-80" dirty="0">
                <a:solidFill>
                  <a:srgbClr val="FF1495"/>
                </a:solidFill>
                <a:latin typeface="Aileron Bold"/>
                <a:ea typeface="Aileron Bold"/>
                <a:cs typeface="Aileron Bold"/>
                <a:sym typeface="Aileron Bold"/>
              </a:rPr>
              <a:t>MECCANICO CARROZZIERE - 10277</a:t>
            </a:r>
          </a:p>
        </p:txBody>
      </p:sp>
      <p:sp>
        <p:nvSpPr>
          <p:cNvPr id="17" name="TextBox 13">
            <a:extLst>
              <a:ext uri="{FF2B5EF4-FFF2-40B4-BE49-F238E27FC236}">
                <a16:creationId xmlns:a16="http://schemas.microsoft.com/office/drawing/2014/main" id="{1981B46F-57B8-F89D-1B6D-A6BB68FFD30B}"/>
              </a:ext>
            </a:extLst>
          </p:cNvPr>
          <p:cNvSpPr txBox="1"/>
          <p:nvPr/>
        </p:nvSpPr>
        <p:spPr>
          <a:xfrm>
            <a:off x="9160565" y="8300987"/>
            <a:ext cx="7477631" cy="750673"/>
          </a:xfrm>
          <a:prstGeom prst="rect">
            <a:avLst/>
          </a:prstGeom>
        </p:spPr>
        <p:txBody>
          <a:bodyPr wrap="square"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CANDIDARSI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voghera@provincia.pv.it</a:t>
            </a:r>
          </a:p>
          <a:p>
            <a:pPr algn="l">
              <a:lnSpc>
                <a:spcPts val="3070"/>
              </a:lnSpc>
            </a:pPr>
            <a:endParaRPr lang="en-US" sz="2047" dirty="0">
              <a:solidFill>
                <a:srgbClr val="642EC7"/>
              </a:solidFill>
              <a:latin typeface="Aileron"/>
              <a:ea typeface="Aileron"/>
              <a:cs typeface="Aileron"/>
              <a:sym typeface="Ailero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876931"/>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ADDETTA PUIZIE - 10270</a:t>
            </a:r>
          </a:p>
        </p:txBody>
      </p:sp>
      <p:sp>
        <p:nvSpPr>
          <p:cNvPr id="12" name="TextBox 12"/>
          <p:cNvSpPr txBox="1"/>
          <p:nvPr/>
        </p:nvSpPr>
        <p:spPr>
          <a:xfrm>
            <a:off x="1028700" y="3188933"/>
            <a:ext cx="8101265" cy="3429850"/>
          </a:xfrm>
          <a:prstGeom prst="rect">
            <a:avLst/>
          </a:prstGeom>
        </p:spPr>
        <p:txBody>
          <a:bodyPr lIns="0" tIns="0" rIns="0" bIns="0" rtlCol="0" anchor="t">
            <a:spAutoFit/>
          </a:bodyPr>
          <a:lstStyle/>
          <a:p>
            <a:pPr algn="l">
              <a:lnSpc>
                <a:spcPts val="2743"/>
              </a:lnSpc>
            </a:pPr>
            <a:endParaRPr dirty="0"/>
          </a:p>
          <a:p>
            <a:pPr algn="l">
              <a:lnSpc>
                <a:spcPts val="2743"/>
              </a:lnSpc>
            </a:pPr>
            <a:r>
              <a:rPr lang="it-IT" sz="1828" dirty="0">
                <a:solidFill>
                  <a:srgbClr val="000000"/>
                </a:solidFill>
                <a:latin typeface="Aileron"/>
                <a:ea typeface="Aileron"/>
                <a:cs typeface="Aileron"/>
                <a:sym typeface="Aileron"/>
              </a:rPr>
              <a:t>IMPRESA DI PULIZIE RICERCA N.1 ADDETTA ALLE PULIZIE CONDOMINI, CASE, UFFICI E CAPANNONI</a:t>
            </a:r>
          </a:p>
          <a:p>
            <a:pPr algn="l">
              <a:lnSpc>
                <a:spcPts val="2743"/>
              </a:lnSpc>
            </a:pPr>
            <a:endParaRPr lang="it-IT" sz="3200" b="1" spc="-80" dirty="0">
              <a:solidFill>
                <a:srgbClr val="FF1495"/>
              </a:solidFill>
              <a:latin typeface="Aileron Bold"/>
              <a:sym typeface="Aileron"/>
            </a:endParaRPr>
          </a:p>
          <a:p>
            <a:pPr algn="l">
              <a:lnSpc>
                <a:spcPts val="2743"/>
              </a:lnSpc>
            </a:pPr>
            <a:r>
              <a:rPr lang="it-IT" sz="1828" dirty="0">
                <a:solidFill>
                  <a:srgbClr val="000000"/>
                </a:solidFill>
                <a:latin typeface="Aileron"/>
                <a:ea typeface="Aileron"/>
                <a:cs typeface="Aileron"/>
                <a:sym typeface="Aileron"/>
              </a:rPr>
              <a:t>CONTRATTO A TEMPO DETERMINATO INIZIALE CON POSSIBILE TASFORMAZIONE A TEMPO INDETERMINATO - PART TIME DALLE ORA 7,00 ALLE 11 CIRCA E IL VENERDI'' ANCHE DALLE 17,00 ALLE 19,00</a:t>
            </a:r>
          </a:p>
          <a:p>
            <a:pPr algn="l">
              <a:lnSpc>
                <a:spcPts val="2743"/>
              </a:lnSpc>
            </a:pPr>
            <a:endParaRPr lang="it-IT" sz="1828" dirty="0">
              <a:solidFill>
                <a:srgbClr val="000000"/>
              </a:solidFill>
              <a:latin typeface="Aileron"/>
              <a:ea typeface="Aileron"/>
              <a:cs typeface="Aileron"/>
              <a:sym typeface="Aileron"/>
            </a:endParaRPr>
          </a:p>
          <a:p>
            <a:pPr algn="l">
              <a:lnSpc>
                <a:spcPts val="2743"/>
              </a:lnSpc>
            </a:pPr>
            <a:r>
              <a:rPr lang="it-IT" sz="1828" dirty="0">
                <a:solidFill>
                  <a:srgbClr val="000000"/>
                </a:solidFill>
                <a:latin typeface="Aileron"/>
                <a:ea typeface="Aileron"/>
                <a:cs typeface="Aileron"/>
                <a:sym typeface="Aileron"/>
              </a:rPr>
              <a:t>PREFERIBILE MA NON INDISPENSABILE ESPERIENZA NELLA MANSIONE - PAT.B AUTOMUNITA</a:t>
            </a:r>
            <a:endParaRPr lang="en-US" sz="1828" dirty="0">
              <a:solidFill>
                <a:srgbClr val="000000"/>
              </a:solidFill>
              <a:latin typeface="Aileron"/>
              <a:ea typeface="Aileron"/>
              <a:cs typeface="Aileron"/>
              <a:sym typeface="Aileron"/>
            </a:endParaRPr>
          </a:p>
        </p:txBody>
      </p:sp>
      <p:sp>
        <p:nvSpPr>
          <p:cNvPr id="13" name="TextBox 13"/>
          <p:cNvSpPr txBox="1"/>
          <p:nvPr/>
        </p:nvSpPr>
        <p:spPr>
          <a:xfrm>
            <a:off x="1028700" y="7966360"/>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4" name="TextBox 14"/>
          <p:cNvSpPr txBox="1"/>
          <p:nvPr/>
        </p:nvSpPr>
        <p:spPr>
          <a:xfrm>
            <a:off x="9478958" y="2842634"/>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ADDETTO/A ALLA CONTABILITA’ - 10268</a:t>
            </a:r>
          </a:p>
        </p:txBody>
      </p:sp>
      <p:sp>
        <p:nvSpPr>
          <p:cNvPr id="15" name="TextBox 15"/>
          <p:cNvSpPr txBox="1"/>
          <p:nvPr/>
        </p:nvSpPr>
        <p:spPr>
          <a:xfrm>
            <a:off x="9478958" y="3075123"/>
            <a:ext cx="8101265" cy="5853590"/>
          </a:xfrm>
          <a:prstGeom prst="rect">
            <a:avLst/>
          </a:prstGeom>
        </p:spPr>
        <p:txBody>
          <a:bodyPr lIns="0" tIns="0" rIns="0" bIns="0" rtlCol="0" anchor="t">
            <a:spAutoFit/>
          </a:bodyPr>
          <a:lstStyle/>
          <a:p>
            <a:pPr algn="l">
              <a:lnSpc>
                <a:spcPts val="2743"/>
              </a:lnSpc>
            </a:pPr>
            <a:endParaRPr dirty="0"/>
          </a:p>
          <a:p>
            <a:pPr algn="l">
              <a:lnSpc>
                <a:spcPts val="2743"/>
              </a:lnSpc>
            </a:pPr>
            <a:r>
              <a:rPr lang="it-IT" sz="1828" dirty="0">
                <a:solidFill>
                  <a:srgbClr val="000000"/>
                </a:solidFill>
                <a:latin typeface="Aileron"/>
              </a:rPr>
              <a:t>STUDIO PROFESSIONALE</a:t>
            </a:r>
            <a:br>
              <a:rPr lang="it-IT" sz="1828" dirty="0">
                <a:solidFill>
                  <a:srgbClr val="000000"/>
                </a:solidFill>
                <a:latin typeface="Aileron"/>
              </a:rPr>
            </a:br>
            <a:r>
              <a:rPr lang="it-IT" sz="1828" dirty="0">
                <a:solidFill>
                  <a:srgbClr val="000000"/>
                </a:solidFill>
                <a:latin typeface="Aileron"/>
              </a:rPr>
              <a:t>CERCA</a:t>
            </a:r>
            <a:br>
              <a:rPr lang="it-IT" sz="1828" dirty="0">
                <a:solidFill>
                  <a:srgbClr val="000000"/>
                </a:solidFill>
                <a:latin typeface="Aileron"/>
              </a:rPr>
            </a:br>
            <a:r>
              <a:rPr lang="it-IT" sz="1828" dirty="0">
                <a:solidFill>
                  <a:srgbClr val="000000"/>
                </a:solidFill>
                <a:latin typeface="Aileron"/>
              </a:rPr>
              <a:t>N 1 PROFILO CON ESPERIENZA IN AMBITO AMMINISTRATIVO AZIENDALE PER POTER CURARE GLI ASPETTI PRATICI DI UNA AZIENDA COMMERCIALE: GESTIONE PRIMANOTA, BANCHE, CLIENTI/FORNITORI, RIBA ECC...)</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CERCANO UN CANDIDATO CHE ABBIA AVUTO ESPERIENZA LAVORATIVA SIA IN UN AZIENDA CHE IN UNO STUDIO.</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DIPLOMA DI SCUOLA MEDIA SUPERIORE</a:t>
            </a:r>
            <a:br>
              <a:rPr lang="it-IT" sz="1828" dirty="0">
                <a:solidFill>
                  <a:srgbClr val="000000"/>
                </a:solidFill>
                <a:latin typeface="Aileron"/>
              </a:rPr>
            </a:br>
            <a:r>
              <a:rPr lang="it-IT" sz="1828" dirty="0">
                <a:solidFill>
                  <a:srgbClr val="000000"/>
                </a:solidFill>
                <a:latin typeface="Aileron"/>
              </a:rPr>
              <a:t>ESPERIENZA ALMENO DI 2 ANNI NELLA FIGURA PROFESSIONALE</a:t>
            </a:r>
            <a:br>
              <a:rPr lang="it-IT" sz="1828" dirty="0">
                <a:solidFill>
                  <a:srgbClr val="000000"/>
                </a:solidFill>
                <a:latin typeface="Aileron"/>
              </a:rPr>
            </a:br>
            <a:r>
              <a:rPr lang="it-IT" sz="1828" dirty="0">
                <a:solidFill>
                  <a:srgbClr val="000000"/>
                </a:solidFill>
                <a:latin typeface="Aileron"/>
              </a:rPr>
              <a:t>PATENTE B AUTOMUNITO</a:t>
            </a:r>
            <a:br>
              <a:rPr lang="it-IT" sz="1828" dirty="0">
                <a:solidFill>
                  <a:srgbClr val="000000"/>
                </a:solidFill>
                <a:latin typeface="Aileron"/>
              </a:rPr>
            </a:br>
            <a:r>
              <a:rPr lang="it-IT" sz="1828" dirty="0">
                <a:solidFill>
                  <a:srgbClr val="000000"/>
                </a:solidFill>
                <a:latin typeface="Aileron"/>
              </a:rPr>
              <a:t>CONOSCENZA PACCHETTO OFFICE, GESTIONALI AZIENDALI</a:t>
            </a:r>
            <a:br>
              <a:rPr lang="it-IT" sz="1828" dirty="0">
                <a:solidFill>
                  <a:srgbClr val="000000"/>
                </a:solidFill>
                <a:latin typeface="Aileron"/>
              </a:rPr>
            </a:br>
            <a:r>
              <a:rPr lang="it-IT" sz="1828" dirty="0">
                <a:solidFill>
                  <a:srgbClr val="000000"/>
                </a:solidFill>
                <a:latin typeface="Aileron"/>
              </a:rPr>
              <a:t>ASSUNZIONE A TEMPO DETERMINATO 12 MESI RINNOVABILI</a:t>
            </a:r>
            <a:br>
              <a:rPr lang="it-IT" sz="1828" dirty="0">
                <a:solidFill>
                  <a:srgbClr val="000000"/>
                </a:solidFill>
                <a:latin typeface="Aileron"/>
              </a:rPr>
            </a:br>
            <a:r>
              <a:rPr lang="it-IT" sz="1828" dirty="0">
                <a:solidFill>
                  <a:srgbClr val="000000"/>
                </a:solidFill>
                <a:latin typeface="Aileron"/>
              </a:rPr>
              <a:t>FULL TIME - PART TIME</a:t>
            </a:r>
            <a:br>
              <a:rPr lang="it-IT" sz="2000" dirty="0"/>
            </a:br>
            <a:endParaRPr lang="en-US" sz="1828" dirty="0">
              <a:solidFill>
                <a:srgbClr val="000000"/>
              </a:solidFill>
              <a:latin typeface="Aileron"/>
              <a:ea typeface="Aileron"/>
              <a:cs typeface="Aileron"/>
              <a:sym typeface="Aileron"/>
            </a:endParaRPr>
          </a:p>
        </p:txBody>
      </p:sp>
      <p:sp>
        <p:nvSpPr>
          <p:cNvPr id="16" name="TextBox 16"/>
          <p:cNvSpPr txBox="1"/>
          <p:nvPr/>
        </p:nvSpPr>
        <p:spPr>
          <a:xfrm>
            <a:off x="9492993" y="9282141"/>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20" name="TextBox 14">
            <a:extLst>
              <a:ext uri="{FF2B5EF4-FFF2-40B4-BE49-F238E27FC236}">
                <a16:creationId xmlns:a16="http://schemas.microsoft.com/office/drawing/2014/main" id="{D54FCB5D-65F1-269C-C445-A22F93946861}"/>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9478958" y="2842634"/>
            <a:ext cx="8115300" cy="461665"/>
          </a:xfrm>
          <a:prstGeom prst="rect">
            <a:avLst/>
          </a:prstGeom>
        </p:spPr>
        <p:txBody>
          <a:bodyPr lIns="0" tIns="0" rIns="0" bIns="0" rtlCol="0" anchor="t">
            <a:spAutoFit/>
          </a:bodyPr>
          <a:lstStyle/>
          <a:p>
            <a:pPr marL="0" lvl="0" indent="0" algn="l">
              <a:lnSpc>
                <a:spcPts val="3552"/>
              </a:lnSpc>
              <a:spcBef>
                <a:spcPct val="0"/>
              </a:spcBef>
            </a:pPr>
            <a:r>
              <a:rPr lang="it-IT" sz="3200" b="1" spc="-80" dirty="0">
                <a:solidFill>
                  <a:srgbClr val="FF1495"/>
                </a:solidFill>
                <a:latin typeface="Aileron Bold"/>
                <a:ea typeface="Aileron Bold"/>
                <a:cs typeface="Aileron Bold"/>
                <a:sym typeface="Aileron Bold"/>
              </a:rPr>
              <a:t>autista scolastico patente D </a:t>
            </a:r>
            <a:r>
              <a:rPr lang="it-IT" sz="3200" b="1" spc="-80" dirty="0" err="1">
                <a:solidFill>
                  <a:srgbClr val="FF1495"/>
                </a:solidFill>
                <a:latin typeface="Aileron Bold"/>
                <a:ea typeface="Aileron Bold"/>
                <a:cs typeface="Aileron Bold"/>
                <a:sym typeface="Aileron Bold"/>
              </a:rPr>
              <a:t>cqc</a:t>
            </a:r>
            <a:r>
              <a:rPr lang="it-IT" sz="3200" b="1" spc="-80" dirty="0">
                <a:solidFill>
                  <a:srgbClr val="FF1495"/>
                </a:solidFill>
                <a:latin typeface="Aileron Bold"/>
                <a:ea typeface="Aileron Bold"/>
                <a:cs typeface="Aileron Bold"/>
                <a:sym typeface="Aileron Bold"/>
              </a:rPr>
              <a:t> - </a:t>
            </a:r>
            <a:r>
              <a:rPr lang="en-US" sz="3200" b="1" spc="-80" dirty="0">
                <a:solidFill>
                  <a:srgbClr val="FF1495"/>
                </a:solidFill>
                <a:latin typeface="Aileron Bold"/>
                <a:ea typeface="Aileron Bold"/>
                <a:cs typeface="Aileron Bold"/>
                <a:sym typeface="Aileron Bold"/>
              </a:rPr>
              <a:t>10239</a:t>
            </a:r>
          </a:p>
        </p:txBody>
      </p:sp>
      <p:sp>
        <p:nvSpPr>
          <p:cNvPr id="12" name="TextBox 12"/>
          <p:cNvSpPr txBox="1"/>
          <p:nvPr/>
        </p:nvSpPr>
        <p:spPr>
          <a:xfrm>
            <a:off x="9478958" y="3944260"/>
            <a:ext cx="8101265" cy="2044855"/>
          </a:xfrm>
          <a:prstGeom prst="rect">
            <a:avLst/>
          </a:prstGeom>
        </p:spPr>
        <p:txBody>
          <a:bodyPr lIns="0" tIns="0" rIns="0" bIns="0" rtlCol="0" anchor="t">
            <a:spAutoFit/>
          </a:bodyPr>
          <a:lstStyle/>
          <a:p>
            <a:pPr algn="l">
              <a:lnSpc>
                <a:spcPts val="2743"/>
              </a:lnSpc>
            </a:pPr>
            <a:r>
              <a:rPr lang="it-IT" sz="1828" dirty="0">
                <a:solidFill>
                  <a:srgbClr val="000000"/>
                </a:solidFill>
                <a:latin typeface="Aileron"/>
                <a:ea typeface="Aileron"/>
                <a:cs typeface="Aileron"/>
                <a:sym typeface="Aileron"/>
              </a:rPr>
              <a:t>azienda settore trasporti</a:t>
            </a:r>
          </a:p>
          <a:p>
            <a:pPr algn="l">
              <a:lnSpc>
                <a:spcPts val="2743"/>
              </a:lnSpc>
            </a:pPr>
            <a:r>
              <a:rPr lang="it-IT" sz="1828" dirty="0">
                <a:solidFill>
                  <a:srgbClr val="000000"/>
                </a:solidFill>
                <a:latin typeface="Aileron"/>
                <a:ea typeface="Aileron"/>
                <a:cs typeface="Aileron"/>
                <a:sym typeface="Aileron"/>
              </a:rPr>
              <a:t>cerca</a:t>
            </a:r>
          </a:p>
          <a:p>
            <a:pPr algn="l">
              <a:lnSpc>
                <a:spcPts val="2743"/>
              </a:lnSpc>
            </a:pPr>
            <a:r>
              <a:rPr lang="it-IT" sz="1828" dirty="0">
                <a:solidFill>
                  <a:srgbClr val="000000"/>
                </a:solidFill>
                <a:latin typeface="Aileron"/>
                <a:ea typeface="Aileron"/>
                <a:cs typeface="Aileron"/>
                <a:sym typeface="Aileron"/>
              </a:rPr>
              <a:t>n 1 autista scolastico patente D/CQC trasporto persone</a:t>
            </a:r>
          </a:p>
          <a:p>
            <a:pPr algn="l">
              <a:lnSpc>
                <a:spcPts val="2743"/>
              </a:lnSpc>
            </a:pPr>
            <a:r>
              <a:rPr lang="it-IT" sz="1828" dirty="0">
                <a:solidFill>
                  <a:srgbClr val="000000"/>
                </a:solidFill>
                <a:latin typeface="Aileron"/>
                <a:ea typeface="Aileron"/>
                <a:cs typeface="Aileron"/>
                <a:sym typeface="Aileron"/>
              </a:rPr>
              <a:t>assunzione tempo determinato 10 mesi -</a:t>
            </a:r>
          </a:p>
          <a:p>
            <a:pPr algn="l">
              <a:lnSpc>
                <a:spcPts val="2743"/>
              </a:lnSpc>
            </a:pPr>
            <a:r>
              <a:rPr lang="it-IT" sz="1828" dirty="0">
                <a:solidFill>
                  <a:srgbClr val="000000"/>
                </a:solidFill>
                <a:latin typeface="Aileron"/>
                <a:ea typeface="Aileron"/>
                <a:cs typeface="Aileron"/>
                <a:sym typeface="Aileron"/>
              </a:rPr>
              <a:t>dalle h 6,30/8,30 - 12,30/14,30 (3 volte a settimana 16,30 - 17,00)</a:t>
            </a:r>
          </a:p>
          <a:p>
            <a:pPr algn="l">
              <a:lnSpc>
                <a:spcPts val="2743"/>
              </a:lnSpc>
            </a:pPr>
            <a:r>
              <a:rPr lang="it-IT" sz="1828" dirty="0">
                <a:solidFill>
                  <a:srgbClr val="000000"/>
                </a:solidFill>
                <a:latin typeface="Aileron"/>
                <a:ea typeface="Aileron"/>
                <a:cs typeface="Aileron"/>
                <a:sym typeface="Aileron"/>
              </a:rPr>
              <a:t>patente D con CQC x trasporto persone</a:t>
            </a:r>
          </a:p>
        </p:txBody>
      </p:sp>
      <p:sp>
        <p:nvSpPr>
          <p:cNvPr id="13" name="TextBox 13"/>
          <p:cNvSpPr txBox="1"/>
          <p:nvPr/>
        </p:nvSpPr>
        <p:spPr>
          <a:xfrm>
            <a:off x="9502932" y="6396446"/>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5" name="TextBox 15"/>
          <p:cNvSpPr txBox="1"/>
          <p:nvPr/>
        </p:nvSpPr>
        <p:spPr>
          <a:xfrm>
            <a:off x="1028700" y="2842634"/>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AGENTE IMMOBILIARE - 10250</a:t>
            </a:r>
          </a:p>
        </p:txBody>
      </p:sp>
      <p:sp>
        <p:nvSpPr>
          <p:cNvPr id="16" name="TextBox 16"/>
          <p:cNvSpPr txBox="1"/>
          <p:nvPr/>
        </p:nvSpPr>
        <p:spPr>
          <a:xfrm>
            <a:off x="1049361" y="3304299"/>
            <a:ext cx="8101265" cy="5507341"/>
          </a:xfrm>
          <a:prstGeom prst="rect">
            <a:avLst/>
          </a:prstGeom>
        </p:spPr>
        <p:txBody>
          <a:bodyPr lIns="0" tIns="0" rIns="0" bIns="0" rtlCol="0" anchor="t">
            <a:spAutoFit/>
          </a:bodyPr>
          <a:lstStyle/>
          <a:p>
            <a:pPr algn="l">
              <a:lnSpc>
                <a:spcPts val="2743"/>
              </a:lnSpc>
            </a:pPr>
            <a:r>
              <a:rPr lang="it-IT" sz="1828" dirty="0">
                <a:solidFill>
                  <a:srgbClr val="000000"/>
                </a:solidFill>
                <a:latin typeface="Aileron"/>
                <a:ea typeface="Aileron"/>
                <a:cs typeface="Aileron"/>
                <a:sym typeface="Aileron"/>
              </a:rPr>
              <a:t>Leader nel settore immobiliare da molti anni a Voghera e in Oltrepò Pavese, cerca personale giovane e motivato da inserire in organico (anche senza esperienza) oppure risorse under 45 che abbiano almeno 1 anno di esperienza nel settore.</a:t>
            </a:r>
          </a:p>
          <a:p>
            <a:pPr algn="l">
              <a:lnSpc>
                <a:spcPts val="2743"/>
              </a:lnSpc>
            </a:pPr>
            <a:r>
              <a:rPr lang="it-IT" sz="1828" dirty="0">
                <a:solidFill>
                  <a:srgbClr val="000000"/>
                </a:solidFill>
                <a:latin typeface="Aileron"/>
                <a:ea typeface="Aileron"/>
                <a:cs typeface="Aileron"/>
                <a:sym typeface="Aileron"/>
              </a:rPr>
              <a:t>SI OFFRE:</a:t>
            </a:r>
          </a:p>
          <a:p>
            <a:pPr algn="l">
              <a:lnSpc>
                <a:spcPts val="2743"/>
              </a:lnSpc>
            </a:pPr>
            <a:r>
              <a:rPr lang="it-IT" sz="1828" dirty="0">
                <a:solidFill>
                  <a:srgbClr val="000000"/>
                </a:solidFill>
                <a:latin typeface="Aileron"/>
                <a:ea typeface="Aileron"/>
                <a:cs typeface="Aileron"/>
                <a:sym typeface="Aileron"/>
              </a:rPr>
              <a:t>Periodo iniziale di formazione completa retribuita, contratto di lavoro con partita IVA + provvigioni (bonus annuali e piano incentivi). Orario di lavoro a tempo pieno da LUN a VEN</a:t>
            </a:r>
          </a:p>
          <a:p>
            <a:pPr algn="l">
              <a:lnSpc>
                <a:spcPts val="2743"/>
              </a:lnSpc>
            </a:pPr>
            <a:endParaRPr lang="it-IT" sz="1828" dirty="0">
              <a:solidFill>
                <a:srgbClr val="000000"/>
              </a:solidFill>
              <a:latin typeface="Aileron"/>
              <a:ea typeface="Aileron"/>
              <a:cs typeface="Aileron"/>
              <a:sym typeface="Aileron"/>
            </a:endParaRPr>
          </a:p>
          <a:p>
            <a:pPr algn="l">
              <a:lnSpc>
                <a:spcPts val="2743"/>
              </a:lnSpc>
            </a:pPr>
            <a:r>
              <a:rPr lang="it-IT" sz="1828" dirty="0">
                <a:solidFill>
                  <a:srgbClr val="000000"/>
                </a:solidFill>
                <a:latin typeface="Aileron"/>
                <a:ea typeface="Aileron"/>
                <a:cs typeface="Aileron"/>
                <a:sym typeface="Aileron"/>
              </a:rPr>
              <a:t>Requisiti:</a:t>
            </a:r>
          </a:p>
          <a:p>
            <a:pPr algn="l">
              <a:lnSpc>
                <a:spcPts val="2743"/>
              </a:lnSpc>
            </a:pPr>
            <a:r>
              <a:rPr lang="it-IT" sz="1828" dirty="0">
                <a:solidFill>
                  <a:srgbClr val="000000"/>
                </a:solidFill>
                <a:latin typeface="Aileron"/>
                <a:ea typeface="Aileron"/>
                <a:cs typeface="Aileron"/>
                <a:sym typeface="Aileron"/>
              </a:rPr>
              <a:t>- Diploma di scuola superiore</a:t>
            </a:r>
          </a:p>
          <a:p>
            <a:pPr algn="l">
              <a:lnSpc>
                <a:spcPts val="2743"/>
              </a:lnSpc>
            </a:pPr>
            <a:r>
              <a:rPr lang="it-IT" sz="1828" dirty="0">
                <a:solidFill>
                  <a:srgbClr val="000000"/>
                </a:solidFill>
                <a:latin typeface="Aileron"/>
                <a:ea typeface="Aileron"/>
                <a:cs typeface="Aileron"/>
                <a:sym typeface="Aileron"/>
              </a:rPr>
              <a:t>- Passione autentica per il settore immobiliare</a:t>
            </a:r>
          </a:p>
          <a:p>
            <a:pPr algn="l">
              <a:lnSpc>
                <a:spcPts val="2743"/>
              </a:lnSpc>
            </a:pPr>
            <a:r>
              <a:rPr lang="it-IT" sz="1828" dirty="0">
                <a:solidFill>
                  <a:srgbClr val="000000"/>
                </a:solidFill>
                <a:latin typeface="Aileron"/>
                <a:ea typeface="Aileron"/>
                <a:cs typeface="Aileron"/>
                <a:sym typeface="Aileron"/>
              </a:rPr>
              <a:t>- Propensione all'apprendimento e al cambiamento</a:t>
            </a:r>
          </a:p>
          <a:p>
            <a:pPr algn="l">
              <a:lnSpc>
                <a:spcPts val="2743"/>
              </a:lnSpc>
            </a:pPr>
            <a:r>
              <a:rPr lang="it-IT" sz="1828" dirty="0">
                <a:solidFill>
                  <a:srgbClr val="000000"/>
                </a:solidFill>
                <a:latin typeface="Aileron"/>
                <a:ea typeface="Aileron"/>
                <a:cs typeface="Aileron"/>
                <a:sym typeface="Aileron"/>
              </a:rPr>
              <a:t>- Determinazione a raggiungere e superare gli obiettivi</a:t>
            </a:r>
          </a:p>
          <a:p>
            <a:pPr algn="l">
              <a:lnSpc>
                <a:spcPts val="2743"/>
              </a:lnSpc>
            </a:pPr>
            <a:r>
              <a:rPr lang="it-IT" sz="1828" dirty="0">
                <a:solidFill>
                  <a:srgbClr val="000000"/>
                </a:solidFill>
                <a:latin typeface="Aileron"/>
                <a:ea typeface="Aileron"/>
                <a:cs typeface="Aileron"/>
                <a:sym typeface="Aileron"/>
              </a:rPr>
              <a:t>- Patente B Automunito</a:t>
            </a:r>
          </a:p>
          <a:p>
            <a:pPr algn="l">
              <a:lnSpc>
                <a:spcPts val="2743"/>
              </a:lnSpc>
            </a:pPr>
            <a:r>
              <a:rPr lang="it-IT" sz="1828" dirty="0">
                <a:solidFill>
                  <a:srgbClr val="000000"/>
                </a:solidFill>
                <a:latin typeface="Aileron"/>
                <a:ea typeface="Aileron"/>
                <a:cs typeface="Aileron"/>
                <a:sym typeface="Aileron"/>
              </a:rPr>
              <a:t>- Buone conoscenze informatiche (fornito pc aziendale)</a:t>
            </a:r>
            <a:endParaRPr lang="en-US" sz="1828" dirty="0">
              <a:solidFill>
                <a:srgbClr val="000000"/>
              </a:solidFill>
              <a:latin typeface="Aileron"/>
              <a:ea typeface="Aileron"/>
              <a:cs typeface="Aileron"/>
              <a:sym typeface="Aileron"/>
            </a:endParaRPr>
          </a:p>
        </p:txBody>
      </p:sp>
      <p:sp>
        <p:nvSpPr>
          <p:cNvPr id="17" name="TextBox 17"/>
          <p:cNvSpPr txBox="1"/>
          <p:nvPr/>
        </p:nvSpPr>
        <p:spPr>
          <a:xfrm>
            <a:off x="2971800" y="8902705"/>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8" name="TextBox 14">
            <a:extLst>
              <a:ext uri="{FF2B5EF4-FFF2-40B4-BE49-F238E27FC236}">
                <a16:creationId xmlns:a16="http://schemas.microsoft.com/office/drawing/2014/main" id="{DD7A8EF7-3DDC-7A74-C222-0F3EA6EF15DC}"/>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1683" y="3098059"/>
            <a:ext cx="8115300" cy="923330"/>
          </a:xfrm>
          <a:prstGeom prst="rect">
            <a:avLst/>
          </a:prstGeom>
        </p:spPr>
        <p:txBody>
          <a:bodyPr lIns="0" tIns="0" rIns="0" bIns="0" rtlCol="0" anchor="t">
            <a:spAutoFit/>
          </a:bodyPr>
          <a:lstStyle/>
          <a:p>
            <a:pPr marL="0" lvl="0" indent="0" algn="l">
              <a:lnSpc>
                <a:spcPts val="3552"/>
              </a:lnSpc>
              <a:spcBef>
                <a:spcPct val="0"/>
              </a:spcBef>
            </a:pPr>
            <a:r>
              <a:rPr lang="it-IT" sz="3200" b="1" spc="-80" dirty="0">
                <a:solidFill>
                  <a:srgbClr val="FF1495"/>
                </a:solidFill>
                <a:latin typeface="Aileron Bold"/>
                <a:ea typeface="Aileron Bold"/>
                <a:cs typeface="Aileron Bold"/>
                <a:sym typeface="Aileron Bold"/>
              </a:rPr>
              <a:t>DOCENTE CORSI PROFESSIONALI PITTURA STUCCATURA</a:t>
            </a:r>
            <a:r>
              <a:rPr lang="en-US" sz="3200" b="1" spc="-80" dirty="0">
                <a:solidFill>
                  <a:srgbClr val="FF1495"/>
                </a:solidFill>
                <a:latin typeface="Aileron Bold"/>
                <a:ea typeface="Aileron Bold"/>
                <a:cs typeface="Aileron Bold"/>
                <a:sym typeface="Aileron Bold"/>
              </a:rPr>
              <a:t>- 10221</a:t>
            </a:r>
          </a:p>
        </p:txBody>
      </p:sp>
      <p:sp>
        <p:nvSpPr>
          <p:cNvPr id="12" name="TextBox 12"/>
          <p:cNvSpPr txBox="1"/>
          <p:nvPr/>
        </p:nvSpPr>
        <p:spPr>
          <a:xfrm>
            <a:off x="1015057" y="4271093"/>
            <a:ext cx="8101265" cy="3776098"/>
          </a:xfrm>
          <a:prstGeom prst="rect">
            <a:avLst/>
          </a:prstGeom>
        </p:spPr>
        <p:txBody>
          <a:bodyPr lIns="0" tIns="0" rIns="0" bIns="0" rtlCol="0" anchor="t">
            <a:spAutoFit/>
          </a:bodyPr>
          <a:lstStyle/>
          <a:p>
            <a:pPr>
              <a:lnSpc>
                <a:spcPts val="2743"/>
              </a:lnSpc>
            </a:pPr>
            <a:r>
              <a:rPr lang="it-IT" sz="1828" dirty="0" err="1">
                <a:solidFill>
                  <a:srgbClr val="000000"/>
                </a:solidFill>
                <a:latin typeface="Aileron"/>
              </a:rPr>
              <a:t>Societa'</a:t>
            </a:r>
            <a:r>
              <a:rPr lang="it-IT" sz="1828" dirty="0">
                <a:solidFill>
                  <a:srgbClr val="000000"/>
                </a:solidFill>
                <a:latin typeface="Aileron"/>
              </a:rPr>
              <a:t> leader nella formazione professionale cerca un docente per effettuare corsi di pittura e stuccatura presso istituto penitenziario di Voghera</a:t>
            </a:r>
            <a:br>
              <a:rPr lang="it-IT" sz="1828" dirty="0">
                <a:solidFill>
                  <a:srgbClr val="000000"/>
                </a:solidFill>
                <a:latin typeface="Aileron"/>
              </a:rPr>
            </a:br>
            <a:r>
              <a:rPr lang="it-IT" sz="1828" dirty="0">
                <a:solidFill>
                  <a:srgbClr val="000000"/>
                </a:solidFill>
                <a:latin typeface="Aileron"/>
              </a:rPr>
              <a:t>SI RICHIEDE competenza specifica per i seguenti argomenti:</a:t>
            </a:r>
            <a:br>
              <a:rPr lang="it-IT" sz="1828" dirty="0">
                <a:solidFill>
                  <a:srgbClr val="000000"/>
                </a:solidFill>
                <a:latin typeface="Aileron"/>
              </a:rPr>
            </a:br>
            <a:r>
              <a:rPr lang="it-IT" sz="1828" dirty="0">
                <a:solidFill>
                  <a:srgbClr val="000000"/>
                </a:solidFill>
                <a:latin typeface="Aileron"/>
              </a:rPr>
              <a:t>Materiali di rivestimento, tinteggiatura superfici, tecniche e procedure di rivestimento di soffitti e pareti, tipologie e caratteristiche dei materiali.</a:t>
            </a:r>
            <a:br>
              <a:rPr lang="it-IT" sz="1828" dirty="0">
                <a:solidFill>
                  <a:srgbClr val="000000"/>
                </a:solidFill>
                <a:latin typeface="Aileron"/>
              </a:rPr>
            </a:br>
            <a:r>
              <a:rPr lang="it-IT" sz="1828" dirty="0">
                <a:solidFill>
                  <a:srgbClr val="000000"/>
                </a:solidFill>
                <a:latin typeface="Aileron"/>
              </a:rPr>
              <a:t>SI RICHIEDE diploma tecnico di scuola superiore, conoscenza della lingua italiana ed esperienza nella formazione presso altri enti, residente a Voghera o comuni limitrofi</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SI OFFRE Contratto part time 20 h settimanali 5 GG a settimana, tempo determinato 2 mesi rinnovabili</a:t>
            </a:r>
            <a:endParaRPr lang="en-US" sz="1828" dirty="0">
              <a:solidFill>
                <a:srgbClr val="000000"/>
              </a:solidFill>
              <a:latin typeface="Aileron"/>
              <a:sym typeface="Aileron"/>
            </a:endParaRPr>
          </a:p>
        </p:txBody>
      </p:sp>
      <p:sp>
        <p:nvSpPr>
          <p:cNvPr id="13" name="TextBox 13"/>
          <p:cNvSpPr txBox="1"/>
          <p:nvPr/>
        </p:nvSpPr>
        <p:spPr>
          <a:xfrm>
            <a:off x="2971800" y="9140370"/>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5" name="TextBox 15"/>
          <p:cNvSpPr txBox="1"/>
          <p:nvPr/>
        </p:nvSpPr>
        <p:spPr>
          <a:xfrm>
            <a:off x="9953986" y="3098059"/>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TECNICO DI CALDAIE - 10209</a:t>
            </a:r>
          </a:p>
        </p:txBody>
      </p:sp>
      <p:sp>
        <p:nvSpPr>
          <p:cNvPr id="16" name="TextBox 16"/>
          <p:cNvSpPr txBox="1"/>
          <p:nvPr/>
        </p:nvSpPr>
        <p:spPr>
          <a:xfrm>
            <a:off x="9968021" y="8008697"/>
            <a:ext cx="8101265" cy="1131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graphicFrame>
        <p:nvGraphicFramePr>
          <p:cNvPr id="22" name="Tabella 21">
            <a:extLst>
              <a:ext uri="{FF2B5EF4-FFF2-40B4-BE49-F238E27FC236}">
                <a16:creationId xmlns:a16="http://schemas.microsoft.com/office/drawing/2014/main" id="{208239B2-C640-37DA-6BAD-0EC0FA6B7F75}"/>
              </a:ext>
            </a:extLst>
          </p:cNvPr>
          <p:cNvGraphicFramePr>
            <a:graphicFrameLocks noGrp="1"/>
          </p:cNvGraphicFramePr>
          <p:nvPr>
            <p:extLst>
              <p:ext uri="{D42A27DB-BD31-4B8C-83A1-F6EECF244321}">
                <p14:modId xmlns:p14="http://schemas.microsoft.com/office/powerpoint/2010/main" val="321146723"/>
              </p:ext>
            </p:extLst>
          </p:nvPr>
        </p:nvGraphicFramePr>
        <p:xfrm>
          <a:off x="9969278" y="3609313"/>
          <a:ext cx="8229600" cy="3338640"/>
        </p:xfrm>
        <a:graphic>
          <a:graphicData uri="http://schemas.openxmlformats.org/drawingml/2006/table">
            <a:tbl>
              <a:tblPr/>
              <a:tblGrid>
                <a:gridCol w="8229600">
                  <a:extLst>
                    <a:ext uri="{9D8B030D-6E8A-4147-A177-3AD203B41FA5}">
                      <a16:colId xmlns:a16="http://schemas.microsoft.com/office/drawing/2014/main" val="1043513736"/>
                    </a:ext>
                  </a:extLst>
                </a:gridCol>
              </a:tblGrid>
              <a:tr h="152400">
                <a:tc>
                  <a:txBody>
                    <a:bodyPr/>
                    <a:lstStyle/>
                    <a:p>
                      <a:br>
                        <a:rPr lang="it-IT" b="0" i="0" u="none" strike="noStrike" dirty="0">
                          <a:effectLst/>
                          <a:latin typeface="Verdana" panose="020B0604030504040204" pitchFamily="34" charset="0"/>
                        </a:rPr>
                      </a:br>
                      <a:r>
                        <a:rPr lang="it-IT" sz="1828" kern="1200" dirty="0">
                          <a:solidFill>
                            <a:srgbClr val="000000"/>
                          </a:solidFill>
                          <a:latin typeface="Aileron"/>
                          <a:ea typeface="+mn-ea"/>
                          <a:cs typeface="+mn-cs"/>
                        </a:rPr>
                        <a:t>SI CERCA tecnico caldaie, con esperienza come tecnico qualificato nella gestione e riparazione di caldaie domestiche e che abbia conoscenza delle normative vigenti.</a:t>
                      </a:r>
                      <a:br>
                        <a:rPr lang="it-IT" sz="1828" kern="1200" dirty="0">
                          <a:solidFill>
                            <a:srgbClr val="000000"/>
                          </a:solidFill>
                          <a:latin typeface="Aileron"/>
                          <a:ea typeface="+mn-ea"/>
                          <a:cs typeface="+mn-cs"/>
                        </a:rPr>
                      </a:br>
                      <a:r>
                        <a:rPr lang="it-IT" sz="1828" kern="1200" dirty="0">
                          <a:solidFill>
                            <a:srgbClr val="000000"/>
                          </a:solidFill>
                          <a:latin typeface="Aileron"/>
                          <a:ea typeface="+mn-ea"/>
                          <a:cs typeface="+mn-cs"/>
                        </a:rPr>
                        <a:t>Dovrà garantire la gestione quotidiana di caldaie sotto i 35 </a:t>
                      </a:r>
                      <a:r>
                        <a:rPr lang="it-IT" sz="1828" kern="1200" dirty="0" err="1">
                          <a:solidFill>
                            <a:srgbClr val="000000"/>
                          </a:solidFill>
                          <a:latin typeface="Aileron"/>
                          <a:ea typeface="+mn-ea"/>
                          <a:cs typeface="+mn-cs"/>
                        </a:rPr>
                        <a:t>kw</a:t>
                      </a:r>
                      <a:r>
                        <a:rPr lang="it-IT" sz="1828" kern="1200" dirty="0">
                          <a:solidFill>
                            <a:srgbClr val="000000"/>
                          </a:solidFill>
                          <a:latin typeface="Aileron"/>
                          <a:ea typeface="+mn-ea"/>
                          <a:cs typeface="+mn-cs"/>
                        </a:rPr>
                        <a:t> e impianti di climatizzazione, assicurando tutte le manutenzioni preventive e straordinarie.</a:t>
                      </a:r>
                      <a:br>
                        <a:rPr lang="it-IT" sz="1828" kern="1200" dirty="0">
                          <a:solidFill>
                            <a:srgbClr val="000000"/>
                          </a:solidFill>
                          <a:latin typeface="Aileron"/>
                          <a:ea typeface="+mn-ea"/>
                          <a:cs typeface="+mn-cs"/>
                        </a:rPr>
                      </a:br>
                      <a:r>
                        <a:rPr lang="it-IT" sz="1828" kern="1200" dirty="0">
                          <a:solidFill>
                            <a:srgbClr val="000000"/>
                          </a:solidFill>
                          <a:latin typeface="Aileron"/>
                          <a:ea typeface="+mn-ea"/>
                          <a:cs typeface="+mn-cs"/>
                        </a:rPr>
                        <a:t>La figura ricercata dovrà occuparsi anche del primo intervento di assistenza tecnica e manutenzione impianti in genere.</a:t>
                      </a:r>
                      <a:br>
                        <a:rPr lang="it-IT" sz="1828" kern="1200" dirty="0">
                          <a:solidFill>
                            <a:srgbClr val="000000"/>
                          </a:solidFill>
                          <a:latin typeface="Aileron"/>
                          <a:ea typeface="+mn-ea"/>
                          <a:cs typeface="+mn-cs"/>
                        </a:rPr>
                      </a:br>
                      <a:r>
                        <a:rPr lang="it-IT" sz="1828" kern="1200" dirty="0">
                          <a:solidFill>
                            <a:srgbClr val="000000"/>
                          </a:solidFill>
                          <a:latin typeface="Aileron"/>
                          <a:ea typeface="+mn-ea"/>
                          <a:cs typeface="+mn-cs"/>
                        </a:rPr>
                        <a:t>SI RICHIEDE PATENTE B AUTOMUNITO</a:t>
                      </a:r>
                      <a:br>
                        <a:rPr lang="it-IT" sz="1828" kern="1200" dirty="0">
                          <a:solidFill>
                            <a:srgbClr val="000000"/>
                          </a:solidFill>
                          <a:latin typeface="Aileron"/>
                          <a:ea typeface="+mn-ea"/>
                          <a:cs typeface="+mn-cs"/>
                        </a:rPr>
                      </a:br>
                      <a:r>
                        <a:rPr lang="it-IT" sz="1828" kern="1200" dirty="0">
                          <a:solidFill>
                            <a:srgbClr val="000000"/>
                          </a:solidFill>
                          <a:latin typeface="Aileron"/>
                          <a:ea typeface="+mn-ea"/>
                          <a:cs typeface="+mn-cs"/>
                        </a:rPr>
                        <a:t>SI OFFRE contratto a tempo determinato o indeterminato in base alle competenze</a:t>
                      </a:r>
                      <a:br>
                        <a:rPr lang="it-IT" sz="1828" kern="1200" dirty="0">
                          <a:solidFill>
                            <a:srgbClr val="000000"/>
                          </a:solidFill>
                          <a:latin typeface="Aileron"/>
                          <a:ea typeface="+mn-ea"/>
                          <a:cs typeface="+mn-cs"/>
                        </a:rPr>
                      </a:br>
                      <a:r>
                        <a:rPr lang="it-IT" sz="1828" kern="1200" dirty="0">
                          <a:solidFill>
                            <a:srgbClr val="000000"/>
                          </a:solidFill>
                          <a:latin typeface="Aileron"/>
                          <a:ea typeface="+mn-ea"/>
                          <a:cs typeface="+mn-cs"/>
                        </a:rPr>
                        <a:t>orario full time</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743029575"/>
                  </a:ext>
                </a:extLst>
              </a:tr>
            </a:tbl>
          </a:graphicData>
        </a:graphic>
      </p:graphicFrame>
      <p:sp>
        <p:nvSpPr>
          <p:cNvPr id="24" name="TextBox 14">
            <a:extLst>
              <a:ext uri="{FF2B5EF4-FFF2-40B4-BE49-F238E27FC236}">
                <a16:creationId xmlns:a16="http://schemas.microsoft.com/office/drawing/2014/main" id="{D12764B5-EFDB-8531-3948-C96BD17EFC3C}"/>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1683" y="3098059"/>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OPERAIO SALDATORE - 10185</a:t>
            </a:r>
          </a:p>
        </p:txBody>
      </p:sp>
      <p:sp>
        <p:nvSpPr>
          <p:cNvPr id="12" name="TextBox 12"/>
          <p:cNvSpPr txBox="1"/>
          <p:nvPr/>
        </p:nvSpPr>
        <p:spPr>
          <a:xfrm>
            <a:off x="1021683" y="3761341"/>
            <a:ext cx="8101265" cy="3081806"/>
          </a:xfrm>
          <a:prstGeom prst="rect">
            <a:avLst/>
          </a:prstGeom>
        </p:spPr>
        <p:txBody>
          <a:bodyPr lIns="0" tIns="0" rIns="0" bIns="0" rtlCol="0" anchor="t">
            <a:spAutoFit/>
          </a:bodyPr>
          <a:lstStyle/>
          <a:p>
            <a:pPr algn="l">
              <a:lnSpc>
                <a:spcPts val="2743"/>
              </a:lnSpc>
            </a:pPr>
            <a:r>
              <a:rPr lang="it-IT" sz="1828" dirty="0">
                <a:solidFill>
                  <a:srgbClr val="000000"/>
                </a:solidFill>
                <a:latin typeface="Aileron"/>
              </a:rPr>
              <a:t>SI RICERCA Operaio saldatore o carpentiere, con o senza patentino</a:t>
            </a:r>
            <a:br>
              <a:rPr lang="it-IT" sz="1828" dirty="0">
                <a:solidFill>
                  <a:srgbClr val="000000"/>
                </a:solidFill>
                <a:latin typeface="Aileron"/>
              </a:rPr>
            </a:br>
            <a:r>
              <a:rPr lang="it-IT" sz="1828" dirty="0">
                <a:solidFill>
                  <a:srgbClr val="000000"/>
                </a:solidFill>
                <a:latin typeface="Aileron"/>
              </a:rPr>
              <a:t>si valutano anche giovani senza esperienza con diploma di scuola professionale attinente. Si richiede patente B automunito, disponibile a trasferte nel nord Italia</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SI OFFRE Contratto a tempo determinato 3 mesi trasformabile successivamente tempo indeterminato oppure apprendistato</a:t>
            </a:r>
            <a:br>
              <a:rPr lang="it-IT" sz="1828" dirty="0">
                <a:solidFill>
                  <a:srgbClr val="000000"/>
                </a:solidFill>
                <a:latin typeface="Aileron"/>
              </a:rPr>
            </a:br>
            <a:br>
              <a:rPr lang="it-IT" sz="1828" dirty="0">
                <a:solidFill>
                  <a:srgbClr val="000000"/>
                </a:solidFill>
                <a:latin typeface="Aileron"/>
              </a:rPr>
            </a:br>
            <a:r>
              <a:rPr lang="it-IT" sz="1828" dirty="0">
                <a:solidFill>
                  <a:srgbClr val="000000"/>
                </a:solidFill>
                <a:latin typeface="Aileron"/>
              </a:rPr>
              <a:t>orario full time 5 gg a settimana</a:t>
            </a:r>
            <a:endParaRPr lang="it-IT" sz="1828" dirty="0">
              <a:solidFill>
                <a:srgbClr val="000000"/>
              </a:solidFill>
              <a:latin typeface="Aileron"/>
              <a:sym typeface="Aileron"/>
            </a:endParaRPr>
          </a:p>
        </p:txBody>
      </p:sp>
      <p:sp>
        <p:nvSpPr>
          <p:cNvPr id="13" name="TextBox 13"/>
          <p:cNvSpPr txBox="1"/>
          <p:nvPr/>
        </p:nvSpPr>
        <p:spPr>
          <a:xfrm>
            <a:off x="1021683" y="7107582"/>
            <a:ext cx="6410402" cy="1512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SE INTERESSATI INVIARE CV A: voghera@provincia.pv.it</a:t>
            </a:r>
          </a:p>
          <a:p>
            <a:pPr algn="l">
              <a:lnSpc>
                <a:spcPts val="3070"/>
              </a:lnSpc>
            </a:pP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il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dell'' </a:t>
            </a:r>
            <a:r>
              <a:rPr lang="en-US" sz="2047" dirty="0" err="1">
                <a:solidFill>
                  <a:srgbClr val="642EC7"/>
                </a:solidFill>
                <a:latin typeface="Aileron"/>
                <a:ea typeface="Aileron"/>
                <a:cs typeface="Aileron"/>
                <a:sym typeface="Aileron"/>
              </a:rPr>
              <a:t>offerta</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4" name="TextBox 14"/>
          <p:cNvSpPr txBox="1"/>
          <p:nvPr/>
        </p:nvSpPr>
        <p:spPr>
          <a:xfrm>
            <a:off x="9144000" y="3098059"/>
            <a:ext cx="8115300" cy="455676"/>
          </a:xfrm>
          <a:prstGeom prst="rect">
            <a:avLst/>
          </a:prstGeom>
        </p:spPr>
        <p:txBody>
          <a:bodyPr lIns="0" tIns="0" rIns="0" bIns="0" rtlCol="0" anchor="t">
            <a:spAutoFit/>
          </a:bodyPr>
          <a:lstStyle/>
          <a:p>
            <a:pPr marL="0" lvl="0" indent="0" algn="l">
              <a:lnSpc>
                <a:spcPts val="3552"/>
              </a:lnSpc>
              <a:spcBef>
                <a:spcPct val="0"/>
              </a:spcBef>
            </a:pPr>
            <a:r>
              <a:rPr lang="en-US" sz="3200" b="1" spc="-80">
                <a:solidFill>
                  <a:srgbClr val="FF1495"/>
                </a:solidFill>
                <a:latin typeface="Aileron Bold"/>
                <a:ea typeface="Aileron Bold"/>
                <a:cs typeface="Aileron Bold"/>
                <a:sym typeface="Aileron Bold"/>
              </a:rPr>
              <a:t>OP. ADDETTI A LAVORI SU STRADE - 9712</a:t>
            </a:r>
          </a:p>
        </p:txBody>
      </p:sp>
      <p:sp>
        <p:nvSpPr>
          <p:cNvPr id="15" name="TextBox 15"/>
          <p:cNvSpPr txBox="1"/>
          <p:nvPr/>
        </p:nvSpPr>
        <p:spPr>
          <a:xfrm>
            <a:off x="9136983" y="4801703"/>
            <a:ext cx="8101265" cy="2761774"/>
          </a:xfrm>
          <a:prstGeom prst="rect">
            <a:avLst/>
          </a:prstGeom>
        </p:spPr>
        <p:txBody>
          <a:bodyPr lIns="0" tIns="0" rIns="0" bIns="0" rtlCol="0" anchor="t">
            <a:spAutoFit/>
          </a:bodyPr>
          <a:lstStyle/>
          <a:p>
            <a:pPr algn="l">
              <a:lnSpc>
                <a:spcPts val="2743"/>
              </a:lnSpc>
            </a:pPr>
            <a:r>
              <a:rPr lang="en-US" sz="1828" dirty="0">
                <a:solidFill>
                  <a:srgbClr val="000000"/>
                </a:solidFill>
                <a:latin typeface="Aileron"/>
                <a:ea typeface="Aileron"/>
                <a:cs typeface="Aileron"/>
                <a:sym typeface="Aileron"/>
              </a:rPr>
              <a:t>AZIENDA OPERANTE NEL SETTORE LAVORI SU STRADE, AUTOSTRADE E PISTE AEROPORTUALI RICERCA OPERAI ADDETTI A LAVORI DI MANUTENZIONE. INDISPENSABILE FEDINA PENALE PULITA XCHE'' SI LAVORA ANCHE IN BASI MILITARI. E RICHIETA DISPONIBILITA'' A TRSFERTE SIA IN ITALIA CHE ALL''ESTERO</a:t>
            </a:r>
          </a:p>
          <a:p>
            <a:pPr algn="l">
              <a:lnSpc>
                <a:spcPts val="2743"/>
              </a:lnSpc>
            </a:pPr>
            <a:endParaRPr lang="en-US" sz="1828" dirty="0">
              <a:solidFill>
                <a:srgbClr val="000000"/>
              </a:solidFill>
              <a:latin typeface="Aileron"/>
              <a:ea typeface="Aileron"/>
              <a:cs typeface="Aileron"/>
              <a:sym typeface="Aileron"/>
            </a:endParaRPr>
          </a:p>
          <a:p>
            <a:pPr algn="l">
              <a:lnSpc>
                <a:spcPts val="2743"/>
              </a:lnSpc>
            </a:pPr>
            <a:r>
              <a:rPr lang="en-US" sz="1828" dirty="0">
                <a:solidFill>
                  <a:srgbClr val="000000"/>
                </a:solidFill>
                <a:latin typeface="Aileron"/>
                <a:ea typeface="Aileron"/>
                <a:cs typeface="Aileron"/>
                <a:sym typeface="Aileron"/>
              </a:rPr>
              <a:t>INIZIALE TEMPO DETERMINATO CON POSSIBILE TRASFORMAZIONE A TEMPO INDETERMINATO - TEMPO PIENO</a:t>
            </a:r>
          </a:p>
        </p:txBody>
      </p:sp>
      <p:sp>
        <p:nvSpPr>
          <p:cNvPr id="16" name="TextBox 16"/>
          <p:cNvSpPr txBox="1"/>
          <p:nvPr/>
        </p:nvSpPr>
        <p:spPr>
          <a:xfrm>
            <a:off x="9122948" y="7748198"/>
            <a:ext cx="8101265" cy="1131673"/>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SE INTERESSATI INVIARE CV A: voghera@provincia.pv.it</a:t>
            </a:r>
          </a:p>
          <a:p>
            <a:pPr algn="l">
              <a:lnSpc>
                <a:spcPts val="3070"/>
              </a:lnSpc>
            </a:pPr>
            <a:r>
              <a:rPr lang="en-US" sz="2047">
                <a:solidFill>
                  <a:srgbClr val="642EC7"/>
                </a:solidFill>
                <a:latin typeface="Aileron"/>
                <a:ea typeface="Aileron"/>
                <a:cs typeface="Aileron"/>
                <a:sym typeface="Aileron"/>
              </a:rPr>
              <a:t>specificando il numero dell'' offerta</a:t>
            </a:r>
          </a:p>
          <a:p>
            <a:pPr algn="l">
              <a:lnSpc>
                <a:spcPts val="3070"/>
              </a:lnSpc>
            </a:pPr>
            <a:endParaRPr lang="en-US" sz="2047">
              <a:solidFill>
                <a:srgbClr val="642EC7"/>
              </a:solidFill>
              <a:latin typeface="Aileron"/>
              <a:ea typeface="Aileron"/>
              <a:cs typeface="Aileron"/>
              <a:sym typeface="Aileron"/>
            </a:endParaRPr>
          </a:p>
        </p:txBody>
      </p:sp>
      <p:sp>
        <p:nvSpPr>
          <p:cNvPr id="18" name="TextBox 14">
            <a:extLst>
              <a:ext uri="{FF2B5EF4-FFF2-40B4-BE49-F238E27FC236}">
                <a16:creationId xmlns:a16="http://schemas.microsoft.com/office/drawing/2014/main" id="{631C2339-2484-0F7A-3838-0D0D041E2518}"/>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867406"/>
            <a:ext cx="8115300" cy="871334"/>
          </a:xfrm>
          <a:prstGeom prst="rect">
            <a:avLst/>
          </a:prstGeom>
        </p:spPr>
        <p:txBody>
          <a:bodyPr lIns="0" tIns="0" rIns="0" bIns="0" rtlCol="0" anchor="t">
            <a:spAutoFit/>
          </a:bodyPr>
          <a:lstStyle/>
          <a:p>
            <a:pPr marL="0" lvl="0" indent="0" algn="l">
              <a:lnSpc>
                <a:spcPts val="3552"/>
              </a:lnSpc>
              <a:spcBef>
                <a:spcPct val="0"/>
              </a:spcBef>
            </a:pPr>
            <a:r>
              <a:rPr lang="en-US" sz="3200" b="1" spc="-80">
                <a:solidFill>
                  <a:srgbClr val="FF1495"/>
                </a:solidFill>
                <a:latin typeface="Aileron Bold"/>
                <a:ea typeface="Aileron Bold"/>
                <a:cs typeface="Aileron Bold"/>
                <a:sym typeface="Aileron Bold"/>
              </a:rPr>
              <a:t>Agente immobiliare anche prima esperienza | Tecnocasa</a:t>
            </a:r>
          </a:p>
        </p:txBody>
      </p:sp>
      <p:sp>
        <p:nvSpPr>
          <p:cNvPr id="12" name="TextBox 12"/>
          <p:cNvSpPr txBox="1"/>
          <p:nvPr/>
        </p:nvSpPr>
        <p:spPr>
          <a:xfrm>
            <a:off x="1028700" y="3932862"/>
            <a:ext cx="7594169" cy="5536073"/>
          </a:xfrm>
          <a:prstGeom prst="rect">
            <a:avLst/>
          </a:prstGeom>
        </p:spPr>
        <p:txBody>
          <a:bodyPr lIns="0" tIns="0" rIns="0" bIns="0" rtlCol="0" anchor="t">
            <a:spAutoFit/>
          </a:bodyPr>
          <a:lstStyle/>
          <a:p>
            <a:pPr algn="l">
              <a:lnSpc>
                <a:spcPts val="2743"/>
              </a:lnSpc>
            </a:pPr>
            <a:r>
              <a:rPr lang="en-US" sz="1828" dirty="0" err="1">
                <a:solidFill>
                  <a:srgbClr val="000000"/>
                </a:solidFill>
                <a:latin typeface="Aileron"/>
                <a:ea typeface="Aileron"/>
                <a:cs typeface="Aileron"/>
                <a:sym typeface="Aileron"/>
              </a:rPr>
              <a:t>L’agenzia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immobiliare</a:t>
            </a:r>
            <a:r>
              <a:rPr lang="en-US" sz="1828" dirty="0">
                <a:solidFill>
                  <a:srgbClr val="000000"/>
                </a:solidFill>
                <a:latin typeface="Aileron"/>
                <a:ea typeface="Aileron"/>
                <a:cs typeface="Aileron"/>
                <a:sym typeface="Aileron"/>
              </a:rPr>
              <a:t> STUDIO VOGHERA FIDES DIASTORI MARIA LAURA, </a:t>
            </a:r>
            <a:r>
              <a:rPr lang="en-US" sz="1828" dirty="0" err="1">
                <a:solidFill>
                  <a:srgbClr val="000000"/>
                </a:solidFill>
                <a:latin typeface="Aileron"/>
                <a:ea typeface="Aileron"/>
                <a:cs typeface="Aileron"/>
                <a:sym typeface="Aileron"/>
              </a:rPr>
              <a:t>affiliata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Tecnocasa</a:t>
            </a:r>
            <a:r>
              <a:rPr lang="en-US" sz="1828" dirty="0">
                <a:solidFill>
                  <a:srgbClr val="000000"/>
                </a:solidFill>
                <a:latin typeface="Aileron"/>
                <a:ea typeface="Aileron"/>
                <a:cs typeface="Aileron"/>
                <a:sym typeface="Aileron"/>
              </a:rPr>
              <a:t>, franchising </a:t>
            </a:r>
            <a:r>
              <a:rPr lang="en-US" sz="1828" dirty="0" err="1">
                <a:solidFill>
                  <a:srgbClr val="000000"/>
                </a:solidFill>
                <a:latin typeface="Aileron"/>
                <a:ea typeface="Aileron"/>
                <a:cs typeface="Aileron"/>
                <a:sym typeface="Aileron"/>
              </a:rPr>
              <a:t>immobiliare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più</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grande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d’Europa</a:t>
            </a:r>
            <a:r>
              <a:rPr lang="en-US" sz="1828" dirty="0">
                <a:solidFill>
                  <a:srgbClr val="000000"/>
                </a:solidFill>
                <a:latin typeface="Aileron"/>
                <a:ea typeface="Aileron"/>
                <a:cs typeface="Aileron"/>
                <a:sym typeface="Aileron"/>
              </a:rPr>
              <a:t>, con </a:t>
            </a:r>
            <a:r>
              <a:rPr lang="en-US" sz="1828" dirty="0" err="1">
                <a:solidFill>
                  <a:srgbClr val="000000"/>
                </a:solidFill>
                <a:latin typeface="Aileron"/>
                <a:ea typeface="Aileron"/>
                <a:cs typeface="Aileron"/>
                <a:sym typeface="Aileron"/>
              </a:rPr>
              <a:t>oltre</a:t>
            </a:r>
            <a:r>
              <a:rPr lang="en-US" sz="1828" dirty="0">
                <a:solidFill>
                  <a:srgbClr val="000000"/>
                </a:solidFill>
                <a:latin typeface="Aileron"/>
                <a:ea typeface="Aileron"/>
                <a:cs typeface="Aileron"/>
                <a:sym typeface="Aileron"/>
              </a:rPr>
              <a:t> 2500 </a:t>
            </a:r>
            <a:r>
              <a:rPr lang="en-US" sz="1828" dirty="0" err="1">
                <a:solidFill>
                  <a:srgbClr val="000000"/>
                </a:solidFill>
                <a:latin typeface="Aileron"/>
                <a:ea typeface="Aileron"/>
                <a:cs typeface="Aileron"/>
                <a:sym typeface="Aileron"/>
              </a:rPr>
              <a:t>agenzie</a:t>
            </a:r>
            <a:r>
              <a:rPr lang="en-US" sz="1828" dirty="0">
                <a:solidFill>
                  <a:srgbClr val="000000"/>
                </a:solidFill>
                <a:latin typeface="Aileron"/>
                <a:ea typeface="Aileron"/>
                <a:cs typeface="Aileron"/>
                <a:sym typeface="Aileron"/>
              </a:rPr>
              <a:t> in Italia, è </a:t>
            </a:r>
            <a:r>
              <a:rPr lang="en-US" sz="1828" dirty="0" err="1">
                <a:solidFill>
                  <a:srgbClr val="000000"/>
                </a:solidFill>
                <a:latin typeface="Aileron"/>
                <a:ea typeface="Aileron"/>
                <a:cs typeface="Aileron"/>
                <a:sym typeface="Aileron"/>
              </a:rPr>
              <a:t>alla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ricerca</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consulenti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immobiliari</a:t>
            </a:r>
            <a:r>
              <a:rPr lang="en-US" sz="1828" dirty="0">
                <a:solidFill>
                  <a:srgbClr val="000000"/>
                </a:solidFill>
                <a:latin typeface="Aileron"/>
                <a:ea typeface="Aileron"/>
                <a:cs typeface="Aileron"/>
                <a:sym typeface="Aileron"/>
              </a:rPr>
              <a:t> Junior, </a:t>
            </a:r>
            <a:r>
              <a:rPr lang="en-US" sz="1828" dirty="0" err="1">
                <a:solidFill>
                  <a:srgbClr val="000000"/>
                </a:solidFill>
                <a:latin typeface="Aileron"/>
                <a:ea typeface="Aileron"/>
                <a:cs typeface="Aileron"/>
                <a:sym typeface="Aileron"/>
              </a:rPr>
              <a:t>anche</a:t>
            </a:r>
            <a:r>
              <a:rPr lang="en-US" sz="1828" dirty="0">
                <a:solidFill>
                  <a:srgbClr val="000000"/>
                </a:solidFill>
                <a:latin typeface="Aileron"/>
                <a:ea typeface="Aileron"/>
                <a:cs typeface="Aileron"/>
                <a:sym typeface="Aileron"/>
              </a:rPr>
              <a:t> prima </a:t>
            </a:r>
            <a:r>
              <a:rPr lang="en-US" sz="1828" dirty="0" err="1">
                <a:solidFill>
                  <a:srgbClr val="000000"/>
                </a:solidFill>
                <a:latin typeface="Aileron"/>
                <a:ea typeface="Aileron"/>
                <a:cs typeface="Aileron"/>
                <a:sym typeface="Aileron"/>
              </a:rPr>
              <a:t>esperienza</a:t>
            </a:r>
            <a:r>
              <a:rPr lang="en-US" sz="1828" dirty="0">
                <a:solidFill>
                  <a:srgbClr val="000000"/>
                </a:solidFill>
                <a:latin typeface="Aileron"/>
                <a:ea typeface="Aileron"/>
                <a:cs typeface="Aileron"/>
                <a:sym typeface="Aileron"/>
              </a:rPr>
              <a:t>, per </a:t>
            </a:r>
            <a:r>
              <a:rPr lang="en-US" sz="1828" dirty="0" err="1">
                <a:solidFill>
                  <a:srgbClr val="000000"/>
                </a:solidFill>
                <a:latin typeface="Aileron"/>
                <a:ea typeface="Aileron"/>
                <a:cs typeface="Aileron"/>
                <a:sym typeface="Aileron"/>
              </a:rPr>
              <a:t>ampliamento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personale</a:t>
            </a:r>
            <a:r>
              <a:rPr lang="en-US" sz="1828" dirty="0">
                <a:solidFill>
                  <a:srgbClr val="000000"/>
                </a:solidFill>
                <a:latin typeface="Aileron"/>
                <a:ea typeface="Aileron"/>
                <a:cs typeface="Aileron"/>
                <a:sym typeface="Aileron"/>
              </a:rPr>
              <a:t> da </a:t>
            </a:r>
            <a:r>
              <a:rPr lang="en-US" sz="1828" dirty="0" err="1">
                <a:solidFill>
                  <a:srgbClr val="000000"/>
                </a:solidFill>
                <a:latin typeface="Aileron"/>
                <a:ea typeface="Aileron"/>
                <a:cs typeface="Aileron"/>
                <a:sym typeface="Aileron"/>
              </a:rPr>
              <a:t>inserire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nel</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proprio</a:t>
            </a:r>
            <a:r>
              <a:rPr lang="en-US" sz="1828" dirty="0">
                <a:solidFill>
                  <a:srgbClr val="000000"/>
                </a:solidFill>
                <a:latin typeface="Aileron"/>
                <a:ea typeface="Aileron"/>
                <a:cs typeface="Aileron"/>
                <a:sym typeface="Aileron"/>
              </a:rPr>
              <a:t> team per </a:t>
            </a:r>
            <a:r>
              <a:rPr lang="en-US" sz="1828" dirty="0" err="1">
                <a:solidFill>
                  <a:srgbClr val="000000"/>
                </a:solidFill>
                <a:latin typeface="Aileron"/>
                <a:ea typeface="Aileron"/>
                <a:cs typeface="Aileron"/>
                <a:sym typeface="Aileron"/>
              </a:rPr>
              <a:t>l’ufficio</a:t>
            </a:r>
            <a:r>
              <a:rPr lang="en-US" sz="1828" dirty="0">
                <a:solidFill>
                  <a:srgbClr val="000000"/>
                </a:solidFill>
                <a:latin typeface="Aileron"/>
                <a:ea typeface="Aileron"/>
                <a:cs typeface="Aileron"/>
                <a:sym typeface="Aileron"/>
              </a:rPr>
              <a:t> di Voghera.</a:t>
            </a:r>
          </a:p>
          <a:p>
            <a:pPr algn="l">
              <a:lnSpc>
                <a:spcPts val="2743"/>
              </a:lnSpc>
            </a:pPr>
            <a:r>
              <a:rPr lang="en-US" sz="1828" dirty="0">
                <a:solidFill>
                  <a:srgbClr val="000000"/>
                </a:solidFill>
                <a:latin typeface="Aileron"/>
                <a:ea typeface="Aileron"/>
                <a:cs typeface="Aileron"/>
                <a:sym typeface="Aileron"/>
              </a:rPr>
              <a:t>Al </a:t>
            </a:r>
            <a:r>
              <a:rPr lang="en-US" sz="1828" dirty="0" err="1">
                <a:solidFill>
                  <a:srgbClr val="000000"/>
                </a:solidFill>
                <a:latin typeface="Aileron"/>
                <a:ea typeface="Aileron"/>
                <a:cs typeface="Aileron"/>
                <a:sym typeface="Aileron"/>
              </a:rPr>
              <a:t>candidato</a:t>
            </a:r>
            <a:r>
              <a:rPr lang="en-US" sz="1828" dirty="0">
                <a:solidFill>
                  <a:srgbClr val="000000"/>
                </a:solidFill>
                <a:latin typeface="Aileron"/>
                <a:ea typeface="Aileron"/>
                <a:cs typeface="Aileron"/>
                <a:sym typeface="Aileron"/>
              </a:rPr>
              <a:t> non </a:t>
            </a:r>
            <a:r>
              <a:rPr lang="en-US" sz="1828" dirty="0" err="1">
                <a:solidFill>
                  <a:srgbClr val="000000"/>
                </a:solidFill>
                <a:latin typeface="Aileron"/>
                <a:ea typeface="Aileron"/>
                <a:cs typeface="Aileron"/>
                <a:sym typeface="Aileron"/>
              </a:rPr>
              <a:t>viene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richiesta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esperienza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nel</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settore</a:t>
            </a:r>
            <a:r>
              <a:rPr lang="en-US" sz="1828" dirty="0">
                <a:solidFill>
                  <a:srgbClr val="000000"/>
                </a:solidFill>
                <a:latin typeface="Aileron"/>
                <a:ea typeface="Aileron"/>
                <a:cs typeface="Aileron"/>
                <a:sym typeface="Aileron"/>
              </a:rPr>
              <a:t>, ma </a:t>
            </a:r>
            <a:r>
              <a:rPr lang="en-US" sz="1828" dirty="0" err="1">
                <a:solidFill>
                  <a:srgbClr val="000000"/>
                </a:solidFill>
                <a:latin typeface="Aileron"/>
                <a:ea typeface="Aileron"/>
                <a:cs typeface="Aileron"/>
                <a:sym typeface="Aileron"/>
              </a:rPr>
              <a:t>motivazione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spirito</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intraprendenza</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una</a:t>
            </a:r>
            <a:r>
              <a:rPr lang="en-US" sz="1828" dirty="0">
                <a:solidFill>
                  <a:srgbClr val="000000"/>
                </a:solidFill>
                <a:latin typeface="Aileron"/>
                <a:ea typeface="Aileron"/>
                <a:cs typeface="Aileron"/>
                <a:sym typeface="Aileron"/>
              </a:rPr>
              <a:t> forte </a:t>
            </a:r>
            <a:r>
              <a:rPr lang="en-US" sz="1828" dirty="0" err="1">
                <a:solidFill>
                  <a:srgbClr val="000000"/>
                </a:solidFill>
                <a:latin typeface="Aileron"/>
                <a:ea typeface="Aileron"/>
                <a:cs typeface="Aileron"/>
                <a:sym typeface="Aileron"/>
              </a:rPr>
              <a:t>propensione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alla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crescita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ed</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allo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sviluppo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personale</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professionale</a:t>
            </a:r>
            <a:r>
              <a:rPr lang="en-US" sz="1828" dirty="0">
                <a:solidFill>
                  <a:srgbClr val="000000"/>
                </a:solidFill>
                <a:latin typeface="Aileron"/>
                <a:ea typeface="Aileron"/>
                <a:cs typeface="Aileron"/>
                <a:sym typeface="Aileron"/>
              </a:rPr>
              <a:t>.</a:t>
            </a:r>
          </a:p>
          <a:p>
            <a:pPr algn="l">
              <a:lnSpc>
                <a:spcPts val="2743"/>
              </a:lnSpc>
            </a:pPr>
            <a:r>
              <a:rPr lang="en-US" sz="1828" dirty="0">
                <a:solidFill>
                  <a:srgbClr val="000000"/>
                </a:solidFill>
                <a:latin typeface="Aileron"/>
                <a:ea typeface="Aileron"/>
                <a:cs typeface="Aileron"/>
                <a:sym typeface="Aileron"/>
              </a:rPr>
              <a:t>Cosa </a:t>
            </a:r>
            <a:r>
              <a:rPr lang="en-US" sz="1828" dirty="0" err="1">
                <a:solidFill>
                  <a:srgbClr val="000000"/>
                </a:solidFill>
                <a:latin typeface="Aileron"/>
                <a:ea typeface="Aileron"/>
                <a:cs typeface="Aileron"/>
                <a:sym typeface="Aileron"/>
              </a:rPr>
              <a:t>Offriamo</a:t>
            </a:r>
            <a:r>
              <a:rPr lang="en-US" sz="1828" dirty="0">
                <a:solidFill>
                  <a:srgbClr val="000000"/>
                </a:solidFill>
                <a:latin typeface="Aileron"/>
                <a:ea typeface="Aileron"/>
                <a:cs typeface="Aileron"/>
                <a:sym typeface="Aileron"/>
              </a:rPr>
              <a:t>:</a:t>
            </a:r>
          </a:p>
          <a:p>
            <a:pPr marL="789646" lvl="2" indent="-263215" algn="l">
              <a:lnSpc>
                <a:spcPts val="2743"/>
              </a:lnSpc>
              <a:buFont typeface="Arial"/>
              <a:buChar char="⚬"/>
            </a:pPr>
            <a:r>
              <a:rPr lang="en-US" sz="1828" dirty="0" err="1">
                <a:solidFill>
                  <a:srgbClr val="000000"/>
                </a:solidFill>
                <a:latin typeface="Aileron"/>
                <a:ea typeface="Aileron"/>
                <a:cs typeface="Aileron"/>
                <a:sym typeface="Aileron"/>
              </a:rPr>
              <a:t>Fisso</a:t>
            </a:r>
            <a:r>
              <a:rPr lang="en-US" sz="1828" dirty="0">
                <a:solidFill>
                  <a:srgbClr val="000000"/>
                </a:solidFill>
                <a:latin typeface="Aileron"/>
                <a:ea typeface="Aileron"/>
                <a:cs typeface="Aileron"/>
                <a:sym typeface="Aileron"/>
              </a:rPr>
              <a:t> di €1200 </a:t>
            </a:r>
            <a:r>
              <a:rPr lang="en-US" sz="1828" dirty="0" err="1">
                <a:solidFill>
                  <a:srgbClr val="000000"/>
                </a:solidFill>
                <a:latin typeface="Aileron"/>
                <a:ea typeface="Aileron"/>
                <a:cs typeface="Aileron"/>
                <a:sym typeface="Aileron"/>
              </a:rPr>
              <a:t>indipendentemente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dai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risultati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raggiunti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oltre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provvigioni</a:t>
            </a:r>
            <a:r>
              <a:rPr lang="en-US" sz="1828" dirty="0">
                <a:solidFill>
                  <a:srgbClr val="000000"/>
                </a:solidFill>
                <a:latin typeface="Aileron"/>
                <a:ea typeface="Aileron"/>
                <a:cs typeface="Aileron"/>
                <a:sym typeface="Aileron"/>
              </a:rPr>
              <a:t> e bonus </a:t>
            </a:r>
            <a:r>
              <a:rPr lang="en-US" sz="1828" dirty="0" err="1">
                <a:solidFill>
                  <a:srgbClr val="000000"/>
                </a:solidFill>
                <a:latin typeface="Aileron"/>
                <a:ea typeface="Aileron"/>
                <a:cs typeface="Aileron"/>
                <a:sym typeface="Aileron"/>
              </a:rPr>
              <a:t>sulla</a:t>
            </a:r>
            <a:r>
              <a:rPr lang="en-US" sz="1828" dirty="0">
                <a:solidFill>
                  <a:srgbClr val="000000"/>
                </a:solidFill>
                <a:latin typeface="Aileron"/>
                <a:ea typeface="Aileron"/>
                <a:cs typeface="Aileron"/>
                <a:sym typeface="Aileron"/>
              </a:rPr>
              <a:t> performance</a:t>
            </a:r>
          </a:p>
          <a:p>
            <a:pPr marL="789646" lvl="2" indent="-263215" algn="l">
              <a:lnSpc>
                <a:spcPts val="2743"/>
              </a:lnSpc>
              <a:buFont typeface="Arial"/>
              <a:buChar char="⚬"/>
            </a:pPr>
            <a:r>
              <a:rPr lang="en-US" sz="1828" dirty="0" err="1">
                <a:solidFill>
                  <a:srgbClr val="000000"/>
                </a:solidFill>
                <a:latin typeface="Aileron"/>
                <a:ea typeface="Aileron"/>
                <a:cs typeface="Aileron"/>
                <a:sym typeface="Aileron"/>
              </a:rPr>
              <a:t>Formazione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commerciale</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metodologica</a:t>
            </a:r>
            <a:r>
              <a:rPr lang="en-US" sz="1828" dirty="0">
                <a:solidFill>
                  <a:srgbClr val="000000"/>
                </a:solidFill>
                <a:latin typeface="Aileron"/>
                <a:ea typeface="Aileron"/>
                <a:cs typeface="Aileron"/>
                <a:sym typeface="Aileron"/>
              </a:rPr>
              <a:t> grazie </a:t>
            </a:r>
            <a:r>
              <a:rPr lang="en-US" sz="1828" dirty="0" err="1">
                <a:solidFill>
                  <a:srgbClr val="000000"/>
                </a:solidFill>
                <a:latin typeface="Aileron"/>
                <a:ea typeface="Aileron"/>
                <a:cs typeface="Aileron"/>
                <a:sym typeface="Aileron"/>
              </a:rPr>
              <a:t>alla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Scuola</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Formazione</a:t>
            </a:r>
            <a:r>
              <a:rPr lang="en-US" sz="1828" dirty="0">
                <a:solidFill>
                  <a:srgbClr val="000000"/>
                </a:solidFill>
                <a:latin typeface="Aileron"/>
                <a:ea typeface="Aileron"/>
                <a:cs typeface="Aileron"/>
                <a:sym typeface="Aileron"/>
              </a:rPr>
              <a:t> del </a:t>
            </a:r>
            <a:r>
              <a:rPr lang="en-US" sz="1828" dirty="0" err="1">
                <a:solidFill>
                  <a:srgbClr val="000000"/>
                </a:solidFill>
                <a:latin typeface="Aileron"/>
                <a:ea typeface="Aileron"/>
                <a:cs typeface="Aileron"/>
                <a:sym typeface="Aileron"/>
              </a:rPr>
              <a:t>Gruppo</a:t>
            </a:r>
            <a:endParaRPr lang="en-US" sz="1828" dirty="0">
              <a:solidFill>
                <a:srgbClr val="000000"/>
              </a:solidFill>
              <a:latin typeface="Aileron"/>
              <a:ea typeface="Aileron"/>
              <a:cs typeface="Aileron"/>
              <a:sym typeface="Aileron"/>
            </a:endParaRPr>
          </a:p>
          <a:p>
            <a:pPr marL="394823" lvl="1" indent="-197412" algn="l">
              <a:lnSpc>
                <a:spcPts val="2743"/>
              </a:lnSpc>
              <a:buFont typeface="Arial"/>
              <a:buChar char="•"/>
            </a:pPr>
            <a:r>
              <a:rPr lang="en-US" sz="1828" dirty="0" err="1">
                <a:solidFill>
                  <a:srgbClr val="000000"/>
                </a:solidFill>
                <a:latin typeface="Aileron"/>
                <a:ea typeface="Aileron"/>
                <a:cs typeface="Aileron"/>
                <a:sym typeface="Aileron"/>
              </a:rPr>
              <a:t>Scuola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Secondaria</a:t>
            </a:r>
            <a:r>
              <a:rPr lang="en-US" sz="1828" dirty="0">
                <a:solidFill>
                  <a:srgbClr val="000000"/>
                </a:solidFill>
                <a:latin typeface="Aileron"/>
                <a:ea typeface="Aileron"/>
                <a:cs typeface="Aileron"/>
                <a:sym typeface="Aileron"/>
              </a:rPr>
              <a:t> di II </a:t>
            </a:r>
            <a:r>
              <a:rPr lang="en-US" sz="1828" dirty="0" err="1">
                <a:solidFill>
                  <a:srgbClr val="000000"/>
                </a:solidFill>
                <a:latin typeface="Aileron"/>
                <a:ea typeface="Aileron"/>
                <a:cs typeface="Aileron"/>
                <a:sym typeface="Aileron"/>
              </a:rPr>
              <a:t>livello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Superiori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Obbligatorio</a:t>
            </a:r>
            <a:r>
              <a:rPr lang="en-US" sz="1828" dirty="0">
                <a:solidFill>
                  <a:srgbClr val="000000"/>
                </a:solidFill>
                <a:latin typeface="Aileron"/>
                <a:ea typeface="Aileron"/>
                <a:cs typeface="Aileron"/>
                <a:sym typeface="Aileron"/>
              </a:rPr>
              <a:t>)</a:t>
            </a:r>
          </a:p>
          <a:p>
            <a:pPr marL="394823" lvl="1" indent="-197412" algn="l">
              <a:lnSpc>
                <a:spcPts val="2743"/>
              </a:lnSpc>
              <a:buFont typeface="Arial"/>
              <a:buChar char="•"/>
            </a:pPr>
            <a:r>
              <a:rPr lang="en-US" sz="1828" dirty="0" err="1">
                <a:solidFill>
                  <a:srgbClr val="000000"/>
                </a:solidFill>
                <a:latin typeface="Aileron"/>
                <a:ea typeface="Aileron"/>
                <a:cs typeface="Aileron"/>
                <a:sym typeface="Aileron"/>
              </a:rPr>
              <a:t>Contratto</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lavoro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Contratto</a:t>
            </a:r>
            <a:r>
              <a:rPr lang="en-US" sz="1828" dirty="0">
                <a:solidFill>
                  <a:srgbClr val="000000"/>
                </a:solidFill>
                <a:latin typeface="Aileron"/>
                <a:ea typeface="Aileron"/>
                <a:cs typeface="Aileron"/>
                <a:sym typeface="Aileron"/>
              </a:rPr>
              <a:t> con partita IVA</a:t>
            </a:r>
          </a:p>
          <a:p>
            <a:pPr algn="l">
              <a:lnSpc>
                <a:spcPts val="2743"/>
              </a:lnSpc>
            </a:pPr>
            <a:endParaRPr lang="en-US" sz="1828" dirty="0">
              <a:solidFill>
                <a:srgbClr val="000000"/>
              </a:solidFill>
              <a:latin typeface="Aileron"/>
              <a:ea typeface="Aileron"/>
              <a:cs typeface="Aileron"/>
              <a:sym typeface="Aileron"/>
            </a:endParaRPr>
          </a:p>
        </p:txBody>
      </p:sp>
      <p:sp>
        <p:nvSpPr>
          <p:cNvPr id="13" name="TextBox 13"/>
          <p:cNvSpPr txBox="1"/>
          <p:nvPr/>
        </p:nvSpPr>
        <p:spPr>
          <a:xfrm>
            <a:off x="2580944" y="9651854"/>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6" tooltip="https://it.indeed.com/offerte-lavoro?l=Voghera%2C+Lombardia&amp;radius=0&amp;vjk=f8ded20b910c8d10&amp;advn=609734400432562"/>
              </a:rPr>
              <a:t>PER CANDIDARSI -INDEED</a:t>
            </a:r>
          </a:p>
          <a:p>
            <a:pPr algn="l">
              <a:lnSpc>
                <a:spcPts val="3070"/>
              </a:lnSpc>
            </a:pPr>
            <a:endParaRPr lang="en-US" sz="2047" u="sng" dirty="0">
              <a:solidFill>
                <a:srgbClr val="642EC7"/>
              </a:solidFill>
              <a:latin typeface="Aileron"/>
              <a:ea typeface="Aileron"/>
              <a:cs typeface="Aileron"/>
              <a:sym typeface="Aileron"/>
              <a:hlinkClick r:id="rId6" tooltip="https://it.indeed.com/offerte-lavoro?l=Voghera%2C+Lombardia&amp;radius=0&amp;vjk=f8ded20b910c8d10&amp;advn=609734400432562"/>
            </a:endParaRPr>
          </a:p>
        </p:txBody>
      </p:sp>
      <p:sp>
        <p:nvSpPr>
          <p:cNvPr id="14" name="TextBox 14"/>
          <p:cNvSpPr txBox="1"/>
          <p:nvPr/>
        </p:nvSpPr>
        <p:spPr>
          <a:xfrm>
            <a:off x="9525000" y="3681590"/>
            <a:ext cx="8115300" cy="4495711"/>
          </a:xfrm>
          <a:prstGeom prst="rect">
            <a:avLst/>
          </a:prstGeom>
        </p:spPr>
        <p:txBody>
          <a:bodyPr lIns="0" tIns="0" rIns="0" bIns="0" rtlCol="0" anchor="t">
            <a:spAutoFit/>
          </a:bodyPr>
          <a:lstStyle/>
          <a:p>
            <a:pPr algn="l">
              <a:lnSpc>
                <a:spcPts val="2743"/>
              </a:lnSpc>
            </a:pPr>
            <a:endParaRPr dirty="0"/>
          </a:p>
          <a:p>
            <a:pPr algn="l">
              <a:lnSpc>
                <a:spcPts val="2743"/>
              </a:lnSpc>
            </a:pPr>
            <a:r>
              <a:rPr lang="en-US" sz="1828" dirty="0">
                <a:solidFill>
                  <a:srgbClr val="000000"/>
                </a:solidFill>
                <a:latin typeface="Aileron"/>
                <a:ea typeface="Aileron"/>
                <a:cs typeface="Aileron"/>
                <a:sym typeface="Aileron"/>
              </a:rPr>
              <a:t>Le </a:t>
            </a:r>
            <a:r>
              <a:rPr lang="en-US" sz="1828" dirty="0" err="1">
                <a:solidFill>
                  <a:srgbClr val="000000"/>
                </a:solidFill>
                <a:latin typeface="Aileron"/>
                <a:ea typeface="Aileron"/>
                <a:cs typeface="Aileron"/>
                <a:sym typeface="Aileron"/>
              </a:rPr>
              <a:t>risorse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ideali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mostrano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ottime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doti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relazionali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intraprendenza</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lavoro</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squadra</a:t>
            </a:r>
            <a:r>
              <a:rPr lang="en-US" sz="1828" dirty="0">
                <a:solidFill>
                  <a:srgbClr val="000000"/>
                </a:solidFill>
                <a:latin typeface="Aileron"/>
                <a:ea typeface="Aileron"/>
                <a:cs typeface="Aileron"/>
                <a:sym typeface="Aileron"/>
              </a:rPr>
              <a:t>. La </a:t>
            </a:r>
            <a:r>
              <a:rPr lang="en-US" sz="1828" dirty="0" err="1">
                <a:solidFill>
                  <a:srgbClr val="000000"/>
                </a:solidFill>
                <a:latin typeface="Aileron"/>
                <a:ea typeface="Aileron"/>
                <a:cs typeface="Aileron"/>
                <a:sym typeface="Aileron"/>
              </a:rPr>
              <a:t>struttura</a:t>
            </a:r>
            <a:r>
              <a:rPr lang="en-US" sz="1828" dirty="0">
                <a:solidFill>
                  <a:srgbClr val="000000"/>
                </a:solidFill>
                <a:latin typeface="Aileron"/>
                <a:ea typeface="Aileron"/>
                <a:cs typeface="Aileron"/>
                <a:sym typeface="Aileron"/>
              </a:rPr>
              <a:t> è </a:t>
            </a:r>
            <a:r>
              <a:rPr lang="en-US" sz="1828" dirty="0" err="1">
                <a:solidFill>
                  <a:srgbClr val="000000"/>
                </a:solidFill>
                <a:latin typeface="Aileron"/>
                <a:ea typeface="Aileron"/>
                <a:cs typeface="Aileron"/>
                <a:sym typeface="Aileron"/>
              </a:rPr>
              <a:t>alla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ricerca</a:t>
            </a:r>
            <a:r>
              <a:rPr lang="en-US" sz="1828" dirty="0">
                <a:solidFill>
                  <a:srgbClr val="000000"/>
                </a:solidFill>
                <a:latin typeface="Aileron"/>
                <a:ea typeface="Aileron"/>
                <a:cs typeface="Aileron"/>
                <a:sym typeface="Aileron"/>
              </a:rPr>
              <a:t> di </a:t>
            </a:r>
            <a:r>
              <a:rPr lang="en-US" sz="1828" dirty="0" err="1">
                <a:solidFill>
                  <a:srgbClr val="000000"/>
                </a:solidFill>
                <a:latin typeface="Aileron"/>
                <a:ea typeface="Aileron"/>
                <a:cs typeface="Aileron"/>
                <a:sym typeface="Aileron"/>
              </a:rPr>
              <a:t>personale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infermieristico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disponibile</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motivato</a:t>
            </a:r>
            <a:r>
              <a:rPr lang="en-US" sz="1828" dirty="0">
                <a:solidFill>
                  <a:srgbClr val="000000"/>
                </a:solidFill>
                <a:latin typeface="Aileron"/>
                <a:ea typeface="Aileron"/>
                <a:cs typeface="Aileron"/>
                <a:sym typeface="Aileron"/>
              </a:rPr>
              <a:t> ad </a:t>
            </a:r>
            <a:r>
              <a:rPr lang="en-US" sz="1828" dirty="0" err="1">
                <a:solidFill>
                  <a:srgbClr val="000000"/>
                </a:solidFill>
                <a:latin typeface="Aileron"/>
                <a:ea typeface="Aileron"/>
                <a:cs typeface="Aileron"/>
                <a:sym typeface="Aileron"/>
              </a:rPr>
              <a:t>intraprendere</a:t>
            </a:r>
            <a:r>
              <a:rPr lang="en-US" sz="1828" dirty="0">
                <a:solidFill>
                  <a:srgbClr val="000000"/>
                </a:solidFill>
                <a:latin typeface="Aileron"/>
                <a:ea typeface="Aileron"/>
                <a:cs typeface="Aileron"/>
                <a:sym typeface="Aileron"/>
              </a:rPr>
              <a:t> un </a:t>
            </a:r>
            <a:r>
              <a:rPr lang="en-US" sz="1828" dirty="0" err="1">
                <a:solidFill>
                  <a:srgbClr val="000000"/>
                </a:solidFill>
                <a:latin typeface="Aileron"/>
                <a:ea typeface="Aileron"/>
                <a:cs typeface="Aileron"/>
                <a:sym typeface="Aileron"/>
              </a:rPr>
              <a:t>percorso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professionale</a:t>
            </a:r>
            <a:r>
              <a:rPr lang="en-US" sz="1828" dirty="0">
                <a:solidFill>
                  <a:srgbClr val="000000"/>
                </a:solidFill>
                <a:latin typeface="Aileron"/>
                <a:ea typeface="Aileron"/>
                <a:cs typeface="Aileron"/>
                <a:sym typeface="Aileron"/>
              </a:rPr>
              <a:t> e </a:t>
            </a:r>
            <a:r>
              <a:rPr lang="en-US" sz="1828" dirty="0" err="1">
                <a:solidFill>
                  <a:srgbClr val="000000"/>
                </a:solidFill>
                <a:latin typeface="Aileron"/>
                <a:ea typeface="Aileron"/>
                <a:cs typeface="Aileron"/>
                <a:sym typeface="Aileron"/>
              </a:rPr>
              <a:t>stimolante</a:t>
            </a:r>
            <a:r>
              <a:rPr lang="en-US" sz="1828" dirty="0">
                <a:solidFill>
                  <a:srgbClr val="000000"/>
                </a:solidFill>
                <a:latin typeface="Aileron"/>
                <a:ea typeface="Aileron"/>
                <a:cs typeface="Aileron"/>
                <a:sym typeface="Aileron"/>
              </a:rPr>
              <a:t> a </a:t>
            </a:r>
            <a:r>
              <a:rPr lang="en-US" sz="1828" dirty="0" err="1">
                <a:solidFill>
                  <a:srgbClr val="000000"/>
                </a:solidFill>
                <a:latin typeface="Aileron"/>
                <a:ea typeface="Aileron"/>
                <a:cs typeface="Aileron"/>
                <a:sym typeface="Aileron"/>
              </a:rPr>
              <a:t>contatto</a:t>
            </a:r>
            <a:r>
              <a:rPr lang="en-US" sz="1828" dirty="0">
                <a:solidFill>
                  <a:srgbClr val="000000"/>
                </a:solidFill>
                <a:latin typeface="Aileron"/>
                <a:ea typeface="Aileron"/>
                <a:cs typeface="Aileron"/>
                <a:sym typeface="Aileron"/>
              </a:rPr>
              <a:t> con </a:t>
            </a:r>
            <a:r>
              <a:rPr lang="en-US" sz="1828" dirty="0" err="1">
                <a:solidFill>
                  <a:srgbClr val="000000"/>
                </a:solidFill>
                <a:latin typeface="Aileron"/>
                <a:ea typeface="Aileron"/>
                <a:cs typeface="Aileron"/>
                <a:sym typeface="Aileron"/>
              </a:rPr>
              <a:t>il</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paziente</a:t>
            </a:r>
            <a:r>
              <a:rPr lang="en-US" sz="1828" dirty="0">
                <a:solidFill>
                  <a:srgbClr val="000000"/>
                </a:solidFill>
                <a:latin typeface="Aileron"/>
                <a:ea typeface="Aileron"/>
                <a:cs typeface="Aileron"/>
                <a:sym typeface="Aileron"/>
              </a:rPr>
              <a:t> con </a:t>
            </a:r>
            <a:r>
              <a:rPr lang="en-US" sz="1828" dirty="0" err="1">
                <a:solidFill>
                  <a:srgbClr val="000000"/>
                </a:solidFill>
                <a:latin typeface="Aileron"/>
                <a:ea typeface="Aileron"/>
                <a:cs typeface="Aileron"/>
                <a:sym typeface="Aileron"/>
              </a:rPr>
              <a:t>disabilità</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psichica</a:t>
            </a:r>
            <a:r>
              <a:rPr lang="en-US" sz="1828" dirty="0">
                <a:solidFill>
                  <a:srgbClr val="000000"/>
                </a:solidFill>
                <a:latin typeface="Aileron"/>
                <a:ea typeface="Aileron"/>
                <a:cs typeface="Aileron"/>
                <a:sym typeface="Aileron"/>
              </a:rPr>
              <a:t>.</a:t>
            </a:r>
          </a:p>
          <a:p>
            <a:pPr algn="l">
              <a:lnSpc>
                <a:spcPts val="2743"/>
              </a:lnSpc>
            </a:pPr>
            <a:endParaRPr lang="en-US" sz="1828" dirty="0">
              <a:solidFill>
                <a:srgbClr val="000000"/>
              </a:solidFill>
              <a:latin typeface="Aileron"/>
              <a:ea typeface="Aileron"/>
              <a:cs typeface="Aileron"/>
              <a:sym typeface="Aileron"/>
            </a:endParaRPr>
          </a:p>
          <a:p>
            <a:pPr algn="l">
              <a:lnSpc>
                <a:spcPts val="2743"/>
              </a:lnSpc>
            </a:pPr>
            <a:r>
              <a:rPr lang="en-US" sz="1828" dirty="0" err="1">
                <a:solidFill>
                  <a:srgbClr val="000000"/>
                </a:solidFill>
                <a:latin typeface="Aileron"/>
                <a:ea typeface="Aileron"/>
                <a:cs typeface="Aileron"/>
                <a:sym typeface="Aileron"/>
              </a:rPr>
              <a:t>Requisiti</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richiesti</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Laurea</a:t>
            </a:r>
            <a:r>
              <a:rPr lang="en-US" sz="1828" dirty="0">
                <a:solidFill>
                  <a:srgbClr val="000000"/>
                </a:solidFill>
                <a:latin typeface="Aileron"/>
                <a:ea typeface="Aileron"/>
                <a:cs typeface="Aileron"/>
                <a:sym typeface="Aileron"/>
              </a:rPr>
              <a:t> in </a:t>
            </a:r>
            <a:r>
              <a:rPr lang="en-US" sz="1828" dirty="0" err="1">
                <a:solidFill>
                  <a:srgbClr val="000000"/>
                </a:solidFill>
                <a:latin typeface="Aileron"/>
                <a:ea typeface="Aileron"/>
                <a:cs typeface="Aileron"/>
                <a:sym typeface="Aileron"/>
              </a:rPr>
              <a:t>Infermieristica</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Iscrizione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all'albo</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professionale</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Flessibilità</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Disponibilità</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immediata</a:t>
            </a:r>
            <a:r>
              <a:rPr lang="en-US" sz="1828" dirty="0">
                <a:solidFill>
                  <a:srgbClr val="000000"/>
                </a:solidFill>
                <a:latin typeface="Aileron"/>
                <a:ea typeface="Aileron"/>
                <a:cs typeface="Aileron"/>
                <a:sym typeface="Aileron"/>
              </a:rPr>
              <a:t>;</a:t>
            </a:r>
          </a:p>
          <a:p>
            <a:pPr algn="l">
              <a:lnSpc>
                <a:spcPts val="2743"/>
              </a:lnSpc>
            </a:pPr>
            <a:r>
              <a:rPr lang="en-US" sz="1828" dirty="0" err="1">
                <a:solidFill>
                  <a:srgbClr val="000000"/>
                </a:solidFill>
                <a:latin typeface="Aileron"/>
                <a:ea typeface="Aileron"/>
                <a:cs typeface="Aileron"/>
                <a:sym typeface="Aileron"/>
              </a:rPr>
              <a:t>Preferibile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esperienza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pregressa</a:t>
            </a:r>
            <a:r>
              <a:rPr lang="en-US" sz="1828" dirty="0">
                <a:solidFill>
                  <a:srgbClr val="000000"/>
                </a:solidFill>
                <a:latin typeface="Aileron"/>
                <a:ea typeface="Aileron"/>
                <a:cs typeface="Aileron"/>
                <a:sym typeface="Aileron"/>
              </a:rPr>
              <a:t> con </a:t>
            </a:r>
            <a:r>
              <a:rPr lang="en-US" sz="1828" dirty="0" err="1">
                <a:solidFill>
                  <a:srgbClr val="000000"/>
                </a:solidFill>
                <a:latin typeface="Aileron"/>
                <a:ea typeface="Aileron"/>
                <a:cs typeface="Aileron"/>
                <a:sym typeface="Aileron"/>
              </a:rPr>
              <a:t>utenza</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avente</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disabilità</a:t>
            </a:r>
            <a:r>
              <a:rPr lang="en-US" sz="1828" dirty="0">
                <a:solidFill>
                  <a:srgbClr val="000000"/>
                </a:solidFill>
                <a:latin typeface="Aileron"/>
                <a:ea typeface="Aileron"/>
                <a:cs typeface="Aileron"/>
                <a:sym typeface="Aileron"/>
              </a:rPr>
              <a:t> </a:t>
            </a:r>
            <a:r>
              <a:rPr lang="en-US" sz="1828" dirty="0" err="1">
                <a:solidFill>
                  <a:srgbClr val="000000"/>
                </a:solidFill>
                <a:latin typeface="Aileron"/>
                <a:ea typeface="Aileron"/>
                <a:cs typeface="Aileron"/>
                <a:sym typeface="Aileron"/>
              </a:rPr>
              <a:t>psichica</a:t>
            </a:r>
            <a:r>
              <a:rPr lang="en-US" sz="1828" dirty="0">
                <a:solidFill>
                  <a:srgbClr val="000000"/>
                </a:solidFill>
                <a:latin typeface="Aileron"/>
                <a:ea typeface="Aileron"/>
                <a:cs typeface="Aileron"/>
                <a:sym typeface="Aileron"/>
              </a:rPr>
              <a:t>.</a:t>
            </a:r>
          </a:p>
          <a:p>
            <a:pPr algn="l">
              <a:lnSpc>
                <a:spcPts val="2743"/>
              </a:lnSpc>
            </a:pPr>
            <a:endParaRPr lang="en-US" sz="1828" dirty="0">
              <a:solidFill>
                <a:srgbClr val="000000"/>
              </a:solidFill>
              <a:latin typeface="Aileron"/>
              <a:ea typeface="Aileron"/>
              <a:cs typeface="Aileron"/>
              <a:sym typeface="Aileron"/>
            </a:endParaRPr>
          </a:p>
        </p:txBody>
      </p:sp>
      <p:sp>
        <p:nvSpPr>
          <p:cNvPr id="15" name="TextBox 15"/>
          <p:cNvSpPr txBox="1"/>
          <p:nvPr/>
        </p:nvSpPr>
        <p:spPr>
          <a:xfrm>
            <a:off x="9525000" y="2876931"/>
            <a:ext cx="8115300" cy="1798701"/>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Infermieri</a:t>
            </a:r>
            <a:r>
              <a:rPr lang="en-US" sz="3200" b="1" spc="-80" dirty="0">
                <a:solidFill>
                  <a:srgbClr val="FF1495"/>
                </a:solidFill>
                <a:latin typeface="Aileron Bold"/>
                <a:ea typeface="Aileron Bold"/>
                <a:cs typeface="Aileron Bold"/>
                <a:sym typeface="Aileron Bold"/>
              </a:rPr>
              <a:t>/e per </a:t>
            </a:r>
            <a:r>
              <a:rPr lang="en-US" sz="3200" b="1" spc="-80" dirty="0" err="1">
                <a:solidFill>
                  <a:srgbClr val="FF1495"/>
                </a:solidFill>
                <a:latin typeface="Aileron Bold"/>
                <a:ea typeface="Aileron Bold"/>
                <a:cs typeface="Aileron Bold"/>
                <a:sym typeface="Aileron Bold"/>
              </a:rPr>
              <a:t>struttura</a:t>
            </a:r>
            <a:r>
              <a:rPr lang="en-US" sz="3200" b="1" spc="-80" dirty="0">
                <a:solidFill>
                  <a:srgbClr val="FF1495"/>
                </a:solidFill>
                <a:latin typeface="Aileron Bold"/>
                <a:ea typeface="Aileron Bold"/>
                <a:cs typeface="Aileron Bold"/>
                <a:sym typeface="Aileron Bold"/>
              </a:rPr>
              <a:t> sanitaria </a:t>
            </a:r>
            <a:r>
              <a:rPr lang="en-US" sz="3200" b="1" spc="-80" dirty="0" err="1">
                <a:solidFill>
                  <a:srgbClr val="FF1495"/>
                </a:solidFill>
                <a:latin typeface="Aileron Bold"/>
                <a:ea typeface="Aileron Bold"/>
                <a:cs typeface="Aileron Bold"/>
                <a:sym typeface="Aileron Bold"/>
              </a:rPr>
              <a:t>sita</a:t>
            </a:r>
            <a:r>
              <a:rPr lang="en-US" sz="3200" b="1" spc="-80" dirty="0">
                <a:solidFill>
                  <a:srgbClr val="FF1495"/>
                </a:solidFill>
                <a:latin typeface="Aileron Bold"/>
                <a:ea typeface="Aileron Bold"/>
                <a:cs typeface="Aileron Bold"/>
                <a:sym typeface="Aileron Bold"/>
              </a:rPr>
              <a:t> in zona Voghera Est</a:t>
            </a:r>
          </a:p>
          <a:p>
            <a:pPr algn="l">
              <a:lnSpc>
                <a:spcPts val="3552"/>
              </a:lnSpc>
            </a:pPr>
            <a:endParaRPr lang="en-US" sz="3200" b="1" spc="-80" dirty="0">
              <a:solidFill>
                <a:srgbClr val="FF1495"/>
              </a:solidFill>
              <a:latin typeface="Aileron Bold"/>
              <a:ea typeface="Aileron Bold"/>
              <a:cs typeface="Aileron Bold"/>
              <a:sym typeface="Aileron Bold"/>
            </a:endParaRP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6" name="TextBox 16"/>
          <p:cNvSpPr txBox="1"/>
          <p:nvPr/>
        </p:nvSpPr>
        <p:spPr>
          <a:xfrm>
            <a:off x="9525000" y="9309855"/>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Voghera%2C+Lombardia&amp;radius=0&amp;vjk=645145fc6a84b5f0&amp;advn=948649239920182"/>
              </a:rPr>
              <a:t>PER CANDIDARSI -INDEED</a:t>
            </a:r>
          </a:p>
          <a:p>
            <a:pPr algn="l">
              <a:lnSpc>
                <a:spcPts val="3070"/>
              </a:lnSpc>
            </a:pPr>
            <a:endParaRPr lang="en-US" sz="2047" u="sng" dirty="0">
              <a:solidFill>
                <a:srgbClr val="642EC7"/>
              </a:solidFill>
              <a:latin typeface="Aileron"/>
              <a:ea typeface="Aileron"/>
              <a:cs typeface="Aileron"/>
              <a:sym typeface="Aileron"/>
              <a:hlinkClick r:id="rId7" tooltip="https://it.indeed.com/offerte-lavoro?l=Voghera%2C+Lombardia&amp;radius=0&amp;vjk=645145fc6a84b5f0&amp;advn=948649239920182"/>
            </a:endParaRPr>
          </a:p>
        </p:txBody>
      </p:sp>
      <p:sp>
        <p:nvSpPr>
          <p:cNvPr id="19" name="TextBox 14">
            <a:extLst>
              <a:ext uri="{FF2B5EF4-FFF2-40B4-BE49-F238E27FC236}">
                <a16:creationId xmlns:a16="http://schemas.microsoft.com/office/drawing/2014/main" id="{56E70F7B-E002-34F6-9B4C-560473055855}"/>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828124"/>
            <a:ext cx="8115300" cy="1351026"/>
          </a:xfrm>
          <a:prstGeom prst="rect">
            <a:avLst/>
          </a:prstGeom>
        </p:spPr>
        <p:txBody>
          <a:bodyPr lIns="0" tIns="0" rIns="0" bIns="0" rtlCol="0" anchor="t">
            <a:spAutoFit/>
          </a:bodyPr>
          <a:lstStyle/>
          <a:p>
            <a:pPr algn="l">
              <a:lnSpc>
                <a:spcPts val="3552"/>
              </a:lnSpc>
            </a:pPr>
            <a:r>
              <a:rPr lang="en-US" sz="3200" b="1" spc="-80">
                <a:solidFill>
                  <a:srgbClr val="FF1495"/>
                </a:solidFill>
                <a:latin typeface="Aileron Bold"/>
                <a:ea typeface="Aileron Bold"/>
                <a:cs typeface="Aileron Bold"/>
                <a:sym typeface="Aileron Bold"/>
              </a:rPr>
              <a:t>Carriera per diventare agente immobiliare, fisso euro 1000,00 + Provv.- job post</a:t>
            </a:r>
          </a:p>
          <a:p>
            <a:pPr marL="0" lvl="0" indent="0" algn="l">
              <a:lnSpc>
                <a:spcPts val="3552"/>
              </a:lnSpc>
              <a:spcBef>
                <a:spcPct val="0"/>
              </a:spcBef>
            </a:pPr>
            <a:r>
              <a:rPr lang="en-US" sz="3200" b="1" spc="-80">
                <a:solidFill>
                  <a:srgbClr val="FF1495"/>
                </a:solidFill>
                <a:latin typeface="Aileron Bold"/>
                <a:ea typeface="Aileron Bold"/>
                <a:cs typeface="Aileron Bold"/>
                <a:sym typeface="Aileron Bold"/>
              </a:rPr>
              <a:t>Scupelli-Lazzati Immobiliare</a:t>
            </a:r>
          </a:p>
        </p:txBody>
      </p:sp>
      <p:sp>
        <p:nvSpPr>
          <p:cNvPr id="12" name="TextBox 12"/>
          <p:cNvSpPr txBox="1"/>
          <p:nvPr/>
        </p:nvSpPr>
        <p:spPr>
          <a:xfrm>
            <a:off x="1028700" y="4264744"/>
            <a:ext cx="7649957" cy="3829648"/>
          </a:xfrm>
          <a:prstGeom prst="rect">
            <a:avLst/>
          </a:prstGeom>
        </p:spPr>
        <p:txBody>
          <a:bodyPr lIns="0" tIns="0" rIns="0" bIns="0" rtlCol="0" anchor="t">
            <a:spAutoFit/>
          </a:bodyPr>
          <a:lstStyle/>
          <a:p>
            <a:pPr algn="l">
              <a:lnSpc>
                <a:spcPts val="2763"/>
              </a:lnSpc>
            </a:pPr>
            <a:r>
              <a:rPr lang="en-US" sz="1842" dirty="0">
                <a:solidFill>
                  <a:srgbClr val="000000"/>
                </a:solidFill>
                <a:latin typeface="Aileron"/>
                <a:ea typeface="Aileron"/>
                <a:cs typeface="Aileron"/>
                <a:sym typeface="Aileron"/>
              </a:rPr>
              <a:t>Cosa </a:t>
            </a:r>
            <a:r>
              <a:rPr lang="en-US" sz="1842" dirty="0" err="1">
                <a:solidFill>
                  <a:srgbClr val="000000"/>
                </a:solidFill>
                <a:latin typeface="Aileron"/>
                <a:ea typeface="Aileron"/>
                <a:cs typeface="Aileron"/>
                <a:sym typeface="Aileron"/>
              </a:rPr>
              <a:t>Offriamo</a:t>
            </a:r>
            <a:r>
              <a:rPr lang="en-US" sz="1842" dirty="0">
                <a:solidFill>
                  <a:srgbClr val="000000"/>
                </a:solidFill>
                <a:latin typeface="Aileron"/>
                <a:ea typeface="Aileron"/>
                <a:cs typeface="Aileron"/>
                <a:sym typeface="Aileron"/>
              </a:rPr>
              <a:t>:</a:t>
            </a:r>
          </a:p>
          <a:p>
            <a:pPr algn="l">
              <a:lnSpc>
                <a:spcPts val="2763"/>
              </a:lnSpc>
            </a:pPr>
            <a:r>
              <a:rPr lang="en-US" sz="1842" dirty="0" err="1">
                <a:solidFill>
                  <a:srgbClr val="000000"/>
                </a:solidFill>
                <a:latin typeface="Aileron"/>
                <a:ea typeface="Aileron"/>
                <a:cs typeface="Aileron"/>
                <a:sym typeface="Aileron"/>
              </a:rPr>
              <a:t>Formazione</a:t>
            </a:r>
            <a:r>
              <a:rPr lang="en-US" sz="1842" dirty="0">
                <a:solidFill>
                  <a:srgbClr val="000000"/>
                </a:solidFill>
                <a:latin typeface="Aileron"/>
                <a:ea typeface="Aileron"/>
                <a:cs typeface="Aileron"/>
                <a:sym typeface="Aileron"/>
              </a:rPr>
              <a:t> di </a:t>
            </a:r>
            <a:r>
              <a:rPr lang="en-US" sz="1842" dirty="0" err="1">
                <a:solidFill>
                  <a:srgbClr val="000000"/>
                </a:solidFill>
                <a:latin typeface="Aileron"/>
                <a:ea typeface="Aileron"/>
                <a:cs typeface="Aileron"/>
                <a:sym typeface="Aileron"/>
              </a:rPr>
              <a:t>Livello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Professionale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Presso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Scupelli-Lazzati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Immobiliare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investiamo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nelle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tue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competenze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Offriamo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una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formazione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completa</a:t>
            </a:r>
            <a:r>
              <a:rPr lang="en-US" sz="1842" dirty="0">
                <a:solidFill>
                  <a:srgbClr val="000000"/>
                </a:solidFill>
                <a:latin typeface="Aileron"/>
                <a:ea typeface="Aileron"/>
                <a:cs typeface="Aileron"/>
                <a:sym typeface="Aileron"/>
              </a:rPr>
              <a:t> e </a:t>
            </a:r>
            <a:r>
              <a:rPr lang="en-US" sz="1842" dirty="0" err="1">
                <a:solidFill>
                  <a:srgbClr val="000000"/>
                </a:solidFill>
                <a:latin typeface="Aileron"/>
                <a:ea typeface="Aileron"/>
                <a:cs typeface="Aileron"/>
                <a:sym typeface="Aileron"/>
              </a:rPr>
              <a:t>professionale</a:t>
            </a:r>
            <a:r>
              <a:rPr lang="en-US" sz="1842" dirty="0">
                <a:solidFill>
                  <a:srgbClr val="000000"/>
                </a:solidFill>
                <a:latin typeface="Aileron"/>
                <a:ea typeface="Aileron"/>
                <a:cs typeface="Aileron"/>
                <a:sym typeface="Aileron"/>
              </a:rPr>
              <a:t> per </a:t>
            </a:r>
            <a:r>
              <a:rPr lang="en-US" sz="1842" dirty="0" err="1">
                <a:solidFill>
                  <a:srgbClr val="000000"/>
                </a:solidFill>
                <a:latin typeface="Aileron"/>
                <a:ea typeface="Aileron"/>
                <a:cs typeface="Aileron"/>
                <a:sym typeface="Aileron"/>
              </a:rPr>
              <a:t>guidarti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nella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tua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crescita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professionale</a:t>
            </a:r>
            <a:r>
              <a:rPr lang="en-US" sz="1842" dirty="0">
                <a:solidFill>
                  <a:srgbClr val="000000"/>
                </a:solidFill>
                <a:latin typeface="Aileron"/>
                <a:ea typeface="Aileron"/>
                <a:cs typeface="Aileron"/>
                <a:sym typeface="Aileron"/>
              </a:rPr>
              <a:t> come </a:t>
            </a:r>
            <a:r>
              <a:rPr lang="en-US" sz="1842" dirty="0" err="1">
                <a:solidFill>
                  <a:srgbClr val="000000"/>
                </a:solidFill>
                <a:latin typeface="Aileron"/>
                <a:ea typeface="Aileron"/>
                <a:cs typeface="Aileron"/>
                <a:sym typeface="Aileron"/>
              </a:rPr>
              <a:t>agente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immobiliare</a:t>
            </a:r>
            <a:r>
              <a:rPr lang="en-US" sz="1842" dirty="0">
                <a:solidFill>
                  <a:srgbClr val="000000"/>
                </a:solidFill>
                <a:latin typeface="Aileron"/>
                <a:ea typeface="Aileron"/>
                <a:cs typeface="Aileron"/>
                <a:sym typeface="Aileron"/>
              </a:rPr>
              <a:t>. La nostra </a:t>
            </a:r>
            <a:r>
              <a:rPr lang="en-US" sz="1842" dirty="0" err="1">
                <a:solidFill>
                  <a:srgbClr val="000000"/>
                </a:solidFill>
                <a:latin typeface="Aileron"/>
                <a:ea typeface="Aileron"/>
                <a:cs typeface="Aileron"/>
                <a:sym typeface="Aileron"/>
              </a:rPr>
              <a:t>esperienza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nel</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settore</a:t>
            </a:r>
            <a:r>
              <a:rPr lang="en-US" sz="1842" dirty="0">
                <a:solidFill>
                  <a:srgbClr val="000000"/>
                </a:solidFill>
                <a:latin typeface="Aileron"/>
                <a:ea typeface="Aileron"/>
                <a:cs typeface="Aileron"/>
                <a:sym typeface="Aileron"/>
              </a:rPr>
              <a:t> ci </a:t>
            </a:r>
            <a:r>
              <a:rPr lang="en-US" sz="1842" dirty="0" err="1">
                <a:solidFill>
                  <a:srgbClr val="000000"/>
                </a:solidFill>
                <a:latin typeface="Aileron"/>
                <a:ea typeface="Aileron"/>
                <a:cs typeface="Aileron"/>
                <a:sym typeface="Aileron"/>
              </a:rPr>
              <a:t>permette</a:t>
            </a:r>
            <a:r>
              <a:rPr lang="en-US" sz="1842" dirty="0">
                <a:solidFill>
                  <a:srgbClr val="000000"/>
                </a:solidFill>
                <a:latin typeface="Aileron"/>
                <a:ea typeface="Aileron"/>
                <a:cs typeface="Aileron"/>
                <a:sym typeface="Aileron"/>
              </a:rPr>
              <a:t> di </a:t>
            </a:r>
            <a:r>
              <a:rPr lang="en-US" sz="1842" dirty="0" err="1">
                <a:solidFill>
                  <a:srgbClr val="000000"/>
                </a:solidFill>
                <a:latin typeface="Aileron"/>
                <a:ea typeface="Aileron"/>
                <a:cs typeface="Aileron"/>
                <a:sym typeface="Aileron"/>
              </a:rPr>
              <a:t>condividere</a:t>
            </a:r>
            <a:r>
              <a:rPr lang="en-US" sz="1842" dirty="0">
                <a:solidFill>
                  <a:srgbClr val="000000"/>
                </a:solidFill>
                <a:latin typeface="Aileron"/>
                <a:ea typeface="Aileron"/>
                <a:cs typeface="Aileron"/>
                <a:sym typeface="Aileron"/>
              </a:rPr>
              <a:t> con </a:t>
            </a:r>
            <a:r>
              <a:rPr lang="en-US" sz="1842" dirty="0" err="1">
                <a:solidFill>
                  <a:srgbClr val="000000"/>
                </a:solidFill>
                <a:latin typeface="Aileron"/>
                <a:ea typeface="Aileron"/>
                <a:cs typeface="Aileron"/>
                <a:sym typeface="Aileron"/>
              </a:rPr>
              <a:t>te</a:t>
            </a:r>
            <a:r>
              <a:rPr lang="en-US" sz="1842" dirty="0">
                <a:solidFill>
                  <a:srgbClr val="000000"/>
                </a:solidFill>
                <a:latin typeface="Aileron"/>
                <a:ea typeface="Aileron"/>
                <a:cs typeface="Aileron"/>
                <a:sym typeface="Aileron"/>
              </a:rPr>
              <a:t> le </a:t>
            </a:r>
            <a:r>
              <a:rPr lang="en-US" sz="1842" dirty="0" err="1">
                <a:solidFill>
                  <a:srgbClr val="000000"/>
                </a:solidFill>
                <a:latin typeface="Aileron"/>
                <a:ea typeface="Aileron"/>
                <a:cs typeface="Aileron"/>
                <a:sym typeface="Aileron"/>
              </a:rPr>
              <a:t>migliori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pratiche</a:t>
            </a:r>
            <a:r>
              <a:rPr lang="en-US" sz="1842" dirty="0">
                <a:solidFill>
                  <a:srgbClr val="000000"/>
                </a:solidFill>
                <a:latin typeface="Aileron"/>
                <a:ea typeface="Aileron"/>
                <a:cs typeface="Aileron"/>
                <a:sym typeface="Aileron"/>
              </a:rPr>
              <a:t> e le </a:t>
            </a:r>
            <a:r>
              <a:rPr lang="en-US" sz="1842" dirty="0" err="1">
                <a:solidFill>
                  <a:srgbClr val="000000"/>
                </a:solidFill>
                <a:latin typeface="Aileron"/>
                <a:ea typeface="Aileron"/>
                <a:cs typeface="Aileron"/>
                <a:sym typeface="Aileron"/>
              </a:rPr>
              <a:t>strategie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vincenti</a:t>
            </a:r>
            <a:r>
              <a:rPr lang="en-US" sz="1842" dirty="0">
                <a:solidFill>
                  <a:srgbClr val="000000"/>
                </a:solidFill>
                <a:latin typeface="Aileron"/>
                <a:ea typeface="Aileron"/>
                <a:cs typeface="Aileron"/>
                <a:sym typeface="Aileron"/>
              </a:rPr>
              <a:t>.</a:t>
            </a:r>
          </a:p>
          <a:p>
            <a:pPr algn="l">
              <a:lnSpc>
                <a:spcPts val="2763"/>
              </a:lnSpc>
            </a:pPr>
            <a:r>
              <a:rPr lang="en-US" sz="1842" dirty="0" err="1">
                <a:solidFill>
                  <a:srgbClr val="000000"/>
                </a:solidFill>
                <a:latin typeface="Aileron"/>
                <a:ea typeface="Aileron"/>
                <a:cs typeface="Aileron"/>
                <a:sym typeface="Aileron"/>
              </a:rPr>
              <a:t>Fisso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Mensile</a:t>
            </a:r>
            <a:r>
              <a:rPr lang="en-US" sz="1842" dirty="0">
                <a:solidFill>
                  <a:srgbClr val="000000"/>
                </a:solidFill>
                <a:latin typeface="Aileron"/>
                <a:ea typeface="Aileron"/>
                <a:cs typeface="Aileron"/>
                <a:sym typeface="Aileron"/>
              </a:rPr>
              <a:t> di 1000 Euro: Per </a:t>
            </a:r>
            <a:r>
              <a:rPr lang="en-US" sz="1842" dirty="0" err="1">
                <a:solidFill>
                  <a:srgbClr val="000000"/>
                </a:solidFill>
                <a:latin typeface="Aileron"/>
                <a:ea typeface="Aileron"/>
                <a:cs typeface="Aileron"/>
                <a:sym typeface="Aileron"/>
              </a:rPr>
              <a:t>facilitare</a:t>
            </a:r>
            <a:r>
              <a:rPr lang="en-US" sz="1842" dirty="0">
                <a:solidFill>
                  <a:srgbClr val="000000"/>
                </a:solidFill>
                <a:latin typeface="Aileron"/>
                <a:ea typeface="Aileron"/>
                <a:cs typeface="Aileron"/>
                <a:sym typeface="Aileron"/>
              </a:rPr>
              <a:t> la </a:t>
            </a:r>
            <a:r>
              <a:rPr lang="en-US" sz="1842" dirty="0" err="1">
                <a:solidFill>
                  <a:srgbClr val="000000"/>
                </a:solidFill>
                <a:latin typeface="Aileron"/>
                <a:ea typeface="Aileron"/>
                <a:cs typeface="Aileron"/>
                <a:sym typeface="Aileron"/>
              </a:rPr>
              <a:t>tua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transizione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nel</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settore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immobiliare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garantiamo</a:t>
            </a:r>
            <a:r>
              <a:rPr lang="en-US" sz="1842" dirty="0">
                <a:solidFill>
                  <a:srgbClr val="000000"/>
                </a:solidFill>
                <a:latin typeface="Aileron"/>
                <a:ea typeface="Aileron"/>
                <a:cs typeface="Aileron"/>
                <a:sym typeface="Aileron"/>
              </a:rPr>
              <a:t> un </a:t>
            </a:r>
            <a:r>
              <a:rPr lang="en-US" sz="1842" dirty="0" err="1">
                <a:solidFill>
                  <a:srgbClr val="000000"/>
                </a:solidFill>
                <a:latin typeface="Aileron"/>
                <a:ea typeface="Aileron"/>
                <a:cs typeface="Aileron"/>
                <a:sym typeface="Aileron"/>
              </a:rPr>
              <a:t>fisso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mensile</a:t>
            </a:r>
            <a:r>
              <a:rPr lang="en-US" sz="1842" dirty="0">
                <a:solidFill>
                  <a:srgbClr val="000000"/>
                </a:solidFill>
                <a:latin typeface="Aileron"/>
                <a:ea typeface="Aileron"/>
                <a:cs typeface="Aileron"/>
                <a:sym typeface="Aileron"/>
              </a:rPr>
              <a:t> di 1000 euro </a:t>
            </a:r>
            <a:r>
              <a:rPr lang="en-US" sz="1842" dirty="0" err="1">
                <a:solidFill>
                  <a:srgbClr val="000000"/>
                </a:solidFill>
                <a:latin typeface="Aileron"/>
                <a:ea typeface="Aileron"/>
                <a:cs typeface="Aileron"/>
                <a:sym typeface="Aileron"/>
              </a:rPr>
              <a:t>durante</a:t>
            </a:r>
            <a:r>
              <a:rPr lang="en-US" sz="1842" dirty="0">
                <a:solidFill>
                  <a:srgbClr val="000000"/>
                </a:solidFill>
                <a:latin typeface="Aileron"/>
                <a:ea typeface="Aileron"/>
                <a:cs typeface="Aileron"/>
                <a:sym typeface="Aileron"/>
              </a:rPr>
              <a:t> il </a:t>
            </a:r>
            <a:r>
              <a:rPr lang="en-US" sz="1842" dirty="0" err="1">
                <a:solidFill>
                  <a:srgbClr val="000000"/>
                </a:solidFill>
                <a:latin typeface="Aileron"/>
                <a:ea typeface="Aileron"/>
                <a:cs typeface="Aileron"/>
                <a:sym typeface="Aileron"/>
              </a:rPr>
              <a:t>periodo</a:t>
            </a:r>
            <a:r>
              <a:rPr lang="en-US" sz="1842" dirty="0">
                <a:solidFill>
                  <a:srgbClr val="000000"/>
                </a:solidFill>
                <a:latin typeface="Aileron"/>
                <a:ea typeface="Aileron"/>
                <a:cs typeface="Aileron"/>
                <a:sym typeface="Aileron"/>
              </a:rPr>
              <a:t> di </a:t>
            </a:r>
            <a:r>
              <a:rPr lang="en-US" sz="1842" dirty="0" err="1">
                <a:solidFill>
                  <a:srgbClr val="000000"/>
                </a:solidFill>
                <a:latin typeface="Aileron"/>
                <a:ea typeface="Aileron"/>
                <a:cs typeface="Aileron"/>
                <a:sym typeface="Aileron"/>
              </a:rPr>
              <a:t>formazione</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Questo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darà</a:t>
            </a:r>
            <a:r>
              <a:rPr lang="en-US" sz="1842" dirty="0">
                <a:solidFill>
                  <a:srgbClr val="000000"/>
                </a:solidFill>
                <a:latin typeface="Aileron"/>
                <a:ea typeface="Aileron"/>
                <a:cs typeface="Aileron"/>
                <a:sym typeface="Aileron"/>
              </a:rPr>
              <a:t> la </a:t>
            </a:r>
            <a:r>
              <a:rPr lang="en-US" sz="1842" dirty="0" err="1">
                <a:solidFill>
                  <a:srgbClr val="000000"/>
                </a:solidFill>
                <a:latin typeface="Aileron"/>
                <a:ea typeface="Aileron"/>
                <a:cs typeface="Aileron"/>
                <a:sym typeface="Aileron"/>
              </a:rPr>
              <a:t>stabilità</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finanziaria</a:t>
            </a:r>
            <a:r>
              <a:rPr lang="en-US" sz="1842" dirty="0">
                <a:solidFill>
                  <a:srgbClr val="000000"/>
                </a:solidFill>
                <a:latin typeface="Aileron"/>
                <a:ea typeface="Aileron"/>
                <a:cs typeface="Aileron"/>
                <a:sym typeface="Aileron"/>
              </a:rPr>
              <a:t> necessaria per </a:t>
            </a:r>
            <a:r>
              <a:rPr lang="en-US" sz="1842" dirty="0" err="1">
                <a:solidFill>
                  <a:srgbClr val="000000"/>
                </a:solidFill>
                <a:latin typeface="Aileron"/>
                <a:ea typeface="Aileron"/>
                <a:cs typeface="Aileron"/>
                <a:sym typeface="Aileron"/>
              </a:rPr>
              <a:t>concentrarti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sulla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tua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crescita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professionale</a:t>
            </a:r>
            <a:r>
              <a:rPr lang="en-US" sz="1842" dirty="0">
                <a:solidFill>
                  <a:srgbClr val="000000"/>
                </a:solidFill>
                <a:latin typeface="Aileron"/>
                <a:ea typeface="Aileron"/>
                <a:cs typeface="Aileron"/>
                <a:sym typeface="Aileron"/>
              </a:rPr>
              <a:t>.</a:t>
            </a:r>
          </a:p>
          <a:p>
            <a:pPr marL="397724" lvl="1" indent="-198862" algn="l">
              <a:lnSpc>
                <a:spcPts val="2763"/>
              </a:lnSpc>
              <a:buFont typeface="Arial"/>
              <a:buChar char="•"/>
            </a:pPr>
            <a:r>
              <a:rPr lang="en-US" sz="1842" dirty="0" err="1">
                <a:solidFill>
                  <a:srgbClr val="000000"/>
                </a:solidFill>
                <a:latin typeface="Aileron"/>
                <a:ea typeface="Aileron"/>
                <a:cs typeface="Aileron"/>
                <a:sym typeface="Aileron"/>
              </a:rPr>
              <a:t>Scuola</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Secondaria</a:t>
            </a:r>
            <a:r>
              <a:rPr lang="en-US" sz="1842" dirty="0">
                <a:solidFill>
                  <a:srgbClr val="000000"/>
                </a:solidFill>
                <a:latin typeface="Aileron"/>
                <a:ea typeface="Aileron"/>
                <a:cs typeface="Aileron"/>
                <a:sym typeface="Aileron"/>
              </a:rPr>
              <a:t> di II </a:t>
            </a:r>
            <a:r>
              <a:rPr lang="en-US" sz="1842" dirty="0" err="1">
                <a:solidFill>
                  <a:srgbClr val="000000"/>
                </a:solidFill>
                <a:latin typeface="Aileron"/>
                <a:ea typeface="Aileron"/>
                <a:cs typeface="Aileron"/>
                <a:sym typeface="Aileron"/>
              </a:rPr>
              <a:t>livello</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Superiori</a:t>
            </a:r>
            <a:r>
              <a:rPr lang="en-US" sz="1842" dirty="0">
                <a:solidFill>
                  <a:srgbClr val="000000"/>
                </a:solidFill>
                <a:latin typeface="Aileron"/>
                <a:ea typeface="Aileron"/>
                <a:cs typeface="Aileron"/>
                <a:sym typeface="Aileron"/>
              </a:rPr>
              <a:t>) (</a:t>
            </a:r>
            <a:r>
              <a:rPr lang="en-US" sz="1842" dirty="0" err="1">
                <a:solidFill>
                  <a:srgbClr val="000000"/>
                </a:solidFill>
                <a:latin typeface="Aileron"/>
                <a:ea typeface="Aileron"/>
                <a:cs typeface="Aileron"/>
                <a:sym typeface="Aileron"/>
              </a:rPr>
              <a:t>Preferenziale</a:t>
            </a:r>
            <a:r>
              <a:rPr lang="en-US" sz="1842" dirty="0">
                <a:solidFill>
                  <a:srgbClr val="000000"/>
                </a:solidFill>
                <a:latin typeface="Aileron"/>
                <a:ea typeface="Aileron"/>
                <a:cs typeface="Aileron"/>
                <a:sym typeface="Aileron"/>
              </a:rPr>
              <a:t>)</a:t>
            </a:r>
          </a:p>
        </p:txBody>
      </p:sp>
      <p:sp>
        <p:nvSpPr>
          <p:cNvPr id="13" name="TextBox 13"/>
          <p:cNvSpPr txBox="1"/>
          <p:nvPr/>
        </p:nvSpPr>
        <p:spPr>
          <a:xfrm>
            <a:off x="2895600" y="8789268"/>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6" tooltip="https://it.indeed.com/offerte-lavoro?l=Voghera%2C+Lombardia&amp;radius=0&amp;vjk=0cc9656476c47c5a&amp;advn=9826124405751696"/>
              </a:rPr>
              <a:t>PER CANDIDARSI -INDEED</a:t>
            </a:r>
          </a:p>
          <a:p>
            <a:pPr algn="l">
              <a:lnSpc>
                <a:spcPts val="3070"/>
              </a:lnSpc>
            </a:pPr>
            <a:endParaRPr lang="en-US" sz="2047" u="sng" dirty="0">
              <a:solidFill>
                <a:srgbClr val="642EC7"/>
              </a:solidFill>
              <a:latin typeface="Aileron"/>
              <a:ea typeface="Aileron"/>
              <a:cs typeface="Aileron"/>
              <a:sym typeface="Aileron"/>
              <a:hlinkClick r:id="rId6" tooltip="https://it.indeed.com/offerte-lavoro?l=Voghera%2C+Lombardia&amp;radius=0&amp;vjk=0cc9656476c47c5a&amp;advn=9826124405751696"/>
            </a:endParaRPr>
          </a:p>
        </p:txBody>
      </p:sp>
      <p:sp>
        <p:nvSpPr>
          <p:cNvPr id="14" name="TextBox 14"/>
          <p:cNvSpPr txBox="1"/>
          <p:nvPr/>
        </p:nvSpPr>
        <p:spPr>
          <a:xfrm>
            <a:off x="9144000" y="3306100"/>
            <a:ext cx="8115300" cy="3401700"/>
          </a:xfrm>
          <a:prstGeom prst="rect">
            <a:avLst/>
          </a:prstGeom>
        </p:spPr>
        <p:txBody>
          <a:bodyPr lIns="0" tIns="0" rIns="0" bIns="0" rtlCol="0" anchor="t">
            <a:spAutoFit/>
          </a:bodyPr>
          <a:lstStyle/>
          <a:p>
            <a:pPr algn="l"/>
            <a:r>
              <a:rPr lang="it-IT" sz="1842" dirty="0">
                <a:solidFill>
                  <a:srgbClr val="000000"/>
                </a:solidFill>
                <a:latin typeface="Aileron"/>
              </a:rPr>
              <a:t>OSS RSA:</a:t>
            </a:r>
            <a:br>
              <a:rPr lang="it-IT" sz="1842" dirty="0">
                <a:solidFill>
                  <a:srgbClr val="000000"/>
                </a:solidFill>
                <a:latin typeface="Aileron"/>
              </a:rPr>
            </a:br>
            <a:r>
              <a:rPr lang="it-IT" sz="1842" dirty="0">
                <a:solidFill>
                  <a:srgbClr val="000000"/>
                </a:solidFill>
                <a:latin typeface="Aileron"/>
              </a:rPr>
              <a:t>Cos Cooperativa Sociale cerca OSS per RSA presenti in provincia di Pavia</a:t>
            </a:r>
          </a:p>
          <a:p>
            <a:pPr algn="l"/>
            <a:r>
              <a:rPr lang="it-IT" sz="1842" dirty="0">
                <a:solidFill>
                  <a:srgbClr val="000000"/>
                </a:solidFill>
                <a:latin typeface="Aileron"/>
              </a:rPr>
              <a:t>Contratto di lavoro: Part-time</a:t>
            </a:r>
          </a:p>
          <a:p>
            <a:pPr algn="l"/>
            <a:r>
              <a:rPr lang="it-IT" sz="1842" dirty="0">
                <a:solidFill>
                  <a:srgbClr val="000000"/>
                </a:solidFill>
                <a:latin typeface="Aileron"/>
              </a:rPr>
              <a:t>Disponibilità:</a:t>
            </a:r>
          </a:p>
          <a:p>
            <a:pPr algn="l">
              <a:buFont typeface="Arial" panose="020B0604020202020204" pitchFamily="34" charset="0"/>
              <a:buChar char="•"/>
            </a:pPr>
            <a:r>
              <a:rPr lang="it-IT" sz="1842" dirty="0">
                <a:solidFill>
                  <a:srgbClr val="000000"/>
                </a:solidFill>
                <a:latin typeface="Aileron"/>
              </a:rPr>
              <a:t>Festivo</a:t>
            </a:r>
          </a:p>
          <a:p>
            <a:pPr algn="l">
              <a:buFont typeface="Arial" panose="020B0604020202020204" pitchFamily="34" charset="0"/>
              <a:buChar char="•"/>
            </a:pPr>
            <a:r>
              <a:rPr lang="it-IT" sz="1842" dirty="0">
                <a:solidFill>
                  <a:srgbClr val="000000"/>
                </a:solidFill>
                <a:latin typeface="Aileron"/>
              </a:rPr>
              <a:t>Turni</a:t>
            </a:r>
          </a:p>
          <a:p>
            <a:pPr algn="l">
              <a:buFont typeface="Arial" panose="020B0604020202020204" pitchFamily="34" charset="0"/>
              <a:buChar char="•"/>
            </a:pPr>
            <a:r>
              <a:rPr lang="it-IT" sz="1842" dirty="0">
                <a:solidFill>
                  <a:srgbClr val="000000"/>
                </a:solidFill>
                <a:latin typeface="Aileron"/>
              </a:rPr>
              <a:t>Turno diurno</a:t>
            </a:r>
          </a:p>
          <a:p>
            <a:pPr algn="l">
              <a:buFont typeface="Arial" panose="020B0604020202020204" pitchFamily="34" charset="0"/>
              <a:buChar char="•"/>
            </a:pPr>
            <a:r>
              <a:rPr lang="it-IT" sz="1842" dirty="0">
                <a:solidFill>
                  <a:srgbClr val="000000"/>
                </a:solidFill>
                <a:latin typeface="Aileron"/>
              </a:rPr>
              <a:t>Weekend</a:t>
            </a:r>
          </a:p>
          <a:p>
            <a:pPr algn="l"/>
            <a:r>
              <a:rPr lang="it-IT" sz="1842" dirty="0">
                <a:solidFill>
                  <a:srgbClr val="000000"/>
                </a:solidFill>
                <a:latin typeface="Aileron"/>
              </a:rPr>
              <a:t>Istruzione:</a:t>
            </a:r>
          </a:p>
          <a:p>
            <a:pPr algn="l">
              <a:buFont typeface="Arial" panose="020B0604020202020204" pitchFamily="34" charset="0"/>
              <a:buChar char="•"/>
            </a:pPr>
            <a:r>
              <a:rPr lang="it-IT" sz="1842" dirty="0">
                <a:solidFill>
                  <a:srgbClr val="000000"/>
                </a:solidFill>
                <a:latin typeface="Aileron"/>
              </a:rPr>
              <a:t>Laurea triennale (Preferenziale)</a:t>
            </a:r>
          </a:p>
          <a:p>
            <a:pPr algn="l"/>
            <a:r>
              <a:rPr lang="it-IT" sz="1842" dirty="0">
                <a:solidFill>
                  <a:srgbClr val="000000"/>
                </a:solidFill>
                <a:latin typeface="Aileron"/>
              </a:rPr>
              <a:t>Esperienza:</a:t>
            </a:r>
          </a:p>
          <a:p>
            <a:pPr algn="l">
              <a:buFont typeface="Arial" panose="020B0604020202020204" pitchFamily="34" charset="0"/>
              <a:buChar char="•"/>
            </a:pPr>
            <a:r>
              <a:rPr lang="it-IT" sz="1842" dirty="0">
                <a:solidFill>
                  <a:srgbClr val="000000"/>
                </a:solidFill>
                <a:latin typeface="Aileron"/>
              </a:rPr>
              <a:t>educatore: 1 anno (Preferenziale)</a:t>
            </a:r>
          </a:p>
        </p:txBody>
      </p:sp>
      <p:sp>
        <p:nvSpPr>
          <p:cNvPr id="15" name="TextBox 15"/>
          <p:cNvSpPr txBox="1"/>
          <p:nvPr/>
        </p:nvSpPr>
        <p:spPr>
          <a:xfrm>
            <a:off x="9144000" y="1851944"/>
            <a:ext cx="8686800" cy="923330"/>
          </a:xfrm>
          <a:prstGeom prst="rect">
            <a:avLst/>
          </a:prstGeom>
        </p:spPr>
        <p:txBody>
          <a:bodyPr wrap="square" lIns="0" tIns="0" rIns="0" bIns="0" rtlCol="0" anchor="t">
            <a:spAutoFit/>
          </a:bodyPr>
          <a:lstStyle/>
          <a:p>
            <a:pPr algn="l">
              <a:lnSpc>
                <a:spcPts val="3552"/>
              </a:lnSpc>
            </a:pPr>
            <a:r>
              <a:rPr lang="it-IT" sz="3200" b="1" u="sng" spc="-80" dirty="0">
                <a:solidFill>
                  <a:srgbClr val="FF1495"/>
                </a:solidFill>
                <a:latin typeface="Aileron Bold"/>
                <a:ea typeface="Aileron Bold"/>
                <a:cs typeface="Aileron Bold"/>
                <a:sym typeface="Aileron Bold"/>
              </a:rPr>
              <a:t>OPERATORE SOCIO SANITARIO (OSS)- job post</a:t>
            </a:r>
          </a:p>
          <a:p>
            <a:pPr algn="l">
              <a:lnSpc>
                <a:spcPts val="3552"/>
              </a:lnSpc>
            </a:pPr>
            <a:r>
              <a:rPr lang="it-IT" sz="3200" b="1" u="sng" spc="-80" dirty="0">
                <a:solidFill>
                  <a:srgbClr val="FF1495"/>
                </a:solidFill>
                <a:latin typeface="Aileron Bold"/>
                <a:ea typeface="Aileron Bold"/>
                <a:cs typeface="Aileron Bold"/>
                <a:sym typeface="Aileron Bold"/>
              </a:rPr>
              <a:t>COS COOPERATIVA SOCIALE</a:t>
            </a:r>
            <a:endParaRPr lang="en-US" sz="3200" b="1" u="sng" spc="-80" dirty="0">
              <a:solidFill>
                <a:srgbClr val="FF1495"/>
              </a:solidFill>
              <a:latin typeface="Aileron Bold"/>
              <a:ea typeface="Aileron Bold"/>
              <a:cs typeface="Aileron Bold"/>
              <a:sym typeface="Aileron Bold"/>
              <a:hlinkClick r:id="rId7" tooltip="https://it.indeed.com/cmp/Umana?campaignid=mobvjcmp&amp;from=mobviewjob&amp;tk=1idhaqkcmk1f6803&amp;fromjk=0c2a5b904d57f31f"/>
            </a:endParaRPr>
          </a:p>
        </p:txBody>
      </p:sp>
      <p:sp>
        <p:nvSpPr>
          <p:cNvPr id="16" name="TextBox 16"/>
          <p:cNvSpPr txBox="1"/>
          <p:nvPr/>
        </p:nvSpPr>
        <p:spPr>
          <a:xfrm>
            <a:off x="9170504" y="6790208"/>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Voghera%2C+Lombardia&amp;radius=0&amp;vjk=0c2a5b904d57f31f&amp;advn=1759455446579504"/>
              </a:rPr>
              <a:t>PER CANDIDARSI -INDEED</a:t>
            </a:r>
            <a:endParaRPr lang="en-US" sz="2047" u="sng" dirty="0">
              <a:solidFill>
                <a:srgbClr val="642EC7"/>
              </a:solidFill>
              <a:latin typeface="Aileron"/>
              <a:ea typeface="Aileron"/>
              <a:cs typeface="Aileron"/>
              <a:sym typeface="Aileron"/>
              <a:hlinkClick r:id="rId9" tooltip="https://it.indeed.com/offerte-lavoro?l=Voghera%2C+Lombardia&amp;radius=0&amp;vjk=0c2a5b904d57f31f&amp;advn=1759455446579504"/>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Voghera%2C+Lombardia&amp;radius=0&amp;vjk=0c2a5b904d57f31f&amp;advn=1759455446579504"/>
            </a:endParaRPr>
          </a:p>
        </p:txBody>
      </p:sp>
      <p:sp>
        <p:nvSpPr>
          <p:cNvPr id="18" name="TextBox 14">
            <a:extLst>
              <a:ext uri="{FF2B5EF4-FFF2-40B4-BE49-F238E27FC236}">
                <a16:creationId xmlns:a16="http://schemas.microsoft.com/office/drawing/2014/main" id="{5605BD33-8D27-AF38-E9BF-49882989DEB1}"/>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911672"/>
            <a:ext cx="8115300" cy="923330"/>
          </a:xfrm>
          <a:prstGeom prst="rect">
            <a:avLst/>
          </a:prstGeom>
        </p:spPr>
        <p:txBody>
          <a:bodyPr lIns="0" tIns="0" rIns="0" bIns="0" rtlCol="0" anchor="t">
            <a:spAutoFit/>
          </a:bodyPr>
          <a:lstStyle/>
          <a:p>
            <a:pPr algn="l">
              <a:lnSpc>
                <a:spcPts val="3552"/>
              </a:lnSpc>
            </a:pPr>
            <a:r>
              <a:rPr lang="it-IT" sz="3200" b="1" spc="-80" dirty="0">
                <a:solidFill>
                  <a:srgbClr val="FF1495"/>
                </a:solidFill>
                <a:latin typeface="Aileron Bold"/>
                <a:ea typeface="Aileron Bold"/>
                <a:cs typeface="Aileron Bold"/>
                <a:sym typeface="Aileron Bold"/>
              </a:rPr>
              <a:t>CERCASI OPERAIO SPECIALIZZATO- job post - </a:t>
            </a:r>
            <a:r>
              <a:rPr lang="it-IT" sz="3200" b="1" spc="-80" dirty="0" err="1">
                <a:solidFill>
                  <a:srgbClr val="FF1495"/>
                </a:solidFill>
                <a:latin typeface="Aileron Bold"/>
                <a:ea typeface="Aileron Bold"/>
                <a:cs typeface="Aileron Bold"/>
                <a:sym typeface="Aileron Bold"/>
              </a:rPr>
              <a:t>InPlace</a:t>
            </a:r>
            <a:endParaRPr lang="en-US" sz="3200" b="1" u="sng" spc="-80" dirty="0">
              <a:solidFill>
                <a:srgbClr val="FF1495"/>
              </a:solidFill>
              <a:latin typeface="Aileron Bold"/>
              <a:ea typeface="Aileron Bold"/>
              <a:cs typeface="Aileron Bold"/>
              <a:sym typeface="Aileron Bold"/>
              <a:hlinkClick r:id="rId6" tooltip="https://it.indeed.com/cmp/Sad-Srl?campaignid=mobvjcmp&amp;from=mobviewjob&amp;tk=1idhb1ksvkhfq800&amp;fromjk=0186023cffad9959"/>
            </a:endParaRPr>
          </a:p>
        </p:txBody>
      </p:sp>
      <p:sp>
        <p:nvSpPr>
          <p:cNvPr id="12" name="TextBox 12"/>
          <p:cNvSpPr txBox="1"/>
          <p:nvPr/>
        </p:nvSpPr>
        <p:spPr>
          <a:xfrm>
            <a:off x="1028700" y="3868567"/>
            <a:ext cx="6717355" cy="2388987"/>
          </a:xfrm>
          <a:prstGeom prst="rect">
            <a:avLst/>
          </a:prstGeom>
        </p:spPr>
        <p:txBody>
          <a:bodyPr lIns="0" tIns="0" rIns="0" bIns="0" rtlCol="0" anchor="t">
            <a:spAutoFit/>
          </a:bodyPr>
          <a:lstStyle/>
          <a:p>
            <a:pPr>
              <a:lnSpc>
                <a:spcPts val="2743"/>
              </a:lnSpc>
            </a:pPr>
            <a:r>
              <a:rPr lang="it-IT" sz="1828" dirty="0">
                <a:solidFill>
                  <a:srgbClr val="000000"/>
                </a:solidFill>
                <a:latin typeface="Aileron"/>
              </a:rPr>
              <a:t>ESPERIENZA MINIMA 3 ANNI CALDAISTA VALORE AGGIUNTO PATENTINO FGAS</a:t>
            </a:r>
            <a:br>
              <a:rPr lang="it-IT" sz="1828" dirty="0">
                <a:solidFill>
                  <a:srgbClr val="000000"/>
                </a:solidFill>
                <a:latin typeface="Aileron"/>
              </a:rPr>
            </a:br>
            <a:r>
              <a:rPr lang="it-IT" sz="1828" dirty="0">
                <a:solidFill>
                  <a:srgbClr val="000000"/>
                </a:solidFill>
                <a:latin typeface="Aileron"/>
              </a:rPr>
              <a:t>AGGIUNTO PATENTINO FGAS</a:t>
            </a:r>
            <a:br>
              <a:rPr lang="it-IT" sz="1828" dirty="0">
                <a:solidFill>
                  <a:srgbClr val="000000"/>
                </a:solidFill>
                <a:latin typeface="Aileron"/>
              </a:rPr>
            </a:br>
            <a:r>
              <a:rPr lang="it-IT" sz="1828" dirty="0">
                <a:solidFill>
                  <a:srgbClr val="000000"/>
                </a:solidFill>
                <a:latin typeface="Aileron"/>
              </a:rPr>
              <a:t>Tipo di contratto: Full Time</a:t>
            </a:r>
            <a:br>
              <a:rPr lang="it-IT" sz="1828" dirty="0">
                <a:solidFill>
                  <a:srgbClr val="000000"/>
                </a:solidFill>
                <a:latin typeface="Aileron"/>
              </a:rPr>
            </a:br>
            <a:r>
              <a:rPr lang="it-IT" sz="1828" dirty="0">
                <a:solidFill>
                  <a:srgbClr val="000000"/>
                </a:solidFill>
                <a:latin typeface="Aileron"/>
              </a:rPr>
              <a:t>Retribuzione oraria indicativa: 11 - 12€</a:t>
            </a:r>
            <a:br>
              <a:rPr lang="it-IT" sz="1828" dirty="0">
                <a:solidFill>
                  <a:srgbClr val="000000"/>
                </a:solidFill>
                <a:latin typeface="Aileron"/>
              </a:rPr>
            </a:br>
            <a:r>
              <a:rPr lang="it-IT" sz="1828" dirty="0">
                <a:solidFill>
                  <a:srgbClr val="000000"/>
                </a:solidFill>
                <a:latin typeface="Aileron"/>
              </a:rPr>
              <a:t>La retribuzione effettiva potrà essere valutata in base alla reale esperienza del candidato.</a:t>
            </a:r>
            <a:endParaRPr lang="en-US" sz="1828" dirty="0">
              <a:solidFill>
                <a:srgbClr val="000000"/>
              </a:solidFill>
              <a:latin typeface="Aileron"/>
              <a:sym typeface="Aileron"/>
            </a:endParaRPr>
          </a:p>
        </p:txBody>
      </p:sp>
      <p:sp>
        <p:nvSpPr>
          <p:cNvPr id="13" name="TextBox 13"/>
          <p:cNvSpPr txBox="1"/>
          <p:nvPr/>
        </p:nvSpPr>
        <p:spPr>
          <a:xfrm>
            <a:off x="1028700" y="6948682"/>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Voghera%2C+Lombardia&amp;radius=0&amp;vjk=0186023cffad9959&amp;advn=2877373576639597"/>
              </a:rPr>
              <a:t>PER CANDIDARSI -INDEED</a:t>
            </a:r>
            <a:endParaRPr lang="en-US" sz="2047" u="sng" dirty="0">
              <a:solidFill>
                <a:srgbClr val="642EC7"/>
              </a:solidFill>
              <a:latin typeface="Aileron"/>
              <a:ea typeface="Aileron"/>
              <a:cs typeface="Aileron"/>
              <a:sym typeface="Aileron"/>
              <a:hlinkClick r:id="rId8" tooltip="https://it.indeed.com/offerte-lavoro?l=Voghera%2C+Lombardia&amp;radius=0&amp;vjk=0186023cffad9959&amp;advn=2877373576639597"/>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Voghera%2C+Lombardia&amp;radius=0&amp;vjk=0186023cffad9959&amp;advn=2877373576639597"/>
            </a:endParaRPr>
          </a:p>
        </p:txBody>
      </p:sp>
      <p:sp>
        <p:nvSpPr>
          <p:cNvPr id="14" name="TextBox 14"/>
          <p:cNvSpPr txBox="1"/>
          <p:nvPr/>
        </p:nvSpPr>
        <p:spPr>
          <a:xfrm>
            <a:off x="9177130" y="3236803"/>
            <a:ext cx="8115300" cy="6199839"/>
          </a:xfrm>
          <a:prstGeom prst="rect">
            <a:avLst/>
          </a:prstGeom>
        </p:spPr>
        <p:txBody>
          <a:bodyPr lIns="0" tIns="0" rIns="0" bIns="0" rtlCol="0" anchor="t">
            <a:spAutoFit/>
          </a:bodyPr>
          <a:lstStyle/>
          <a:p>
            <a:pPr algn="l">
              <a:lnSpc>
                <a:spcPts val="2743"/>
              </a:lnSpc>
            </a:pPr>
            <a:r>
              <a:rPr lang="it-IT" sz="1828" dirty="0">
                <a:solidFill>
                  <a:srgbClr val="000000"/>
                </a:solidFill>
                <a:latin typeface="Aileron"/>
                <a:ea typeface="Aileron"/>
                <a:cs typeface="Aileron"/>
                <a:sym typeface="Aileron"/>
              </a:rPr>
              <a:t>Il candidato ideale:</a:t>
            </a:r>
          </a:p>
          <a:p>
            <a:pPr algn="l">
              <a:lnSpc>
                <a:spcPts val="2743"/>
              </a:lnSpc>
            </a:pPr>
            <a:r>
              <a:rPr lang="it-IT" sz="1828" dirty="0">
                <a:solidFill>
                  <a:srgbClr val="000000"/>
                </a:solidFill>
                <a:latin typeface="Aileron"/>
                <a:ea typeface="Aileron"/>
                <a:cs typeface="Aileron"/>
                <a:sym typeface="Aileron"/>
              </a:rPr>
              <a:t>ha ottima dialettica e forte propensione ai rapporti interpersonali;</a:t>
            </a:r>
          </a:p>
          <a:p>
            <a:pPr algn="l">
              <a:lnSpc>
                <a:spcPts val="2743"/>
              </a:lnSpc>
            </a:pPr>
            <a:r>
              <a:rPr lang="it-IT" sz="1828" dirty="0">
                <a:solidFill>
                  <a:srgbClr val="000000"/>
                </a:solidFill>
                <a:latin typeface="Aileron"/>
                <a:ea typeface="Aileron"/>
                <a:cs typeface="Aileron"/>
                <a:sym typeface="Aileron"/>
              </a:rPr>
              <a:t>conosce approfonditamente la zona territoriale in cui sarà svolta l'attività</a:t>
            </a:r>
          </a:p>
          <a:p>
            <a:pPr algn="l">
              <a:lnSpc>
                <a:spcPts val="2743"/>
              </a:lnSpc>
            </a:pPr>
            <a:r>
              <a:rPr lang="it-IT" sz="1828" dirty="0">
                <a:solidFill>
                  <a:srgbClr val="000000"/>
                </a:solidFill>
                <a:latin typeface="Aileron"/>
                <a:ea typeface="Aileron"/>
                <a:cs typeface="Aileron"/>
                <a:sym typeface="Aileron"/>
              </a:rPr>
              <a:t>ha buone conoscenze degli strumenti informatici di base.</a:t>
            </a:r>
          </a:p>
          <a:p>
            <a:pPr algn="l">
              <a:lnSpc>
                <a:spcPts val="2743"/>
              </a:lnSpc>
            </a:pPr>
            <a:r>
              <a:rPr lang="it-IT" sz="1828" dirty="0">
                <a:solidFill>
                  <a:srgbClr val="000000"/>
                </a:solidFill>
                <a:latin typeface="Aileron"/>
                <a:ea typeface="Aileron"/>
                <a:cs typeface="Aileron"/>
                <a:sym typeface="Aileron"/>
              </a:rPr>
              <a:t>è in possesso di Patente B e automunito</a:t>
            </a:r>
          </a:p>
          <a:p>
            <a:pPr algn="l">
              <a:lnSpc>
                <a:spcPts val="2743"/>
              </a:lnSpc>
            </a:pPr>
            <a:r>
              <a:rPr lang="it-IT" sz="1828" dirty="0">
                <a:solidFill>
                  <a:srgbClr val="000000"/>
                </a:solidFill>
                <a:latin typeface="Aileron"/>
                <a:ea typeface="Aileron"/>
                <a:cs typeface="Aileron"/>
                <a:sym typeface="Aileron"/>
              </a:rPr>
              <a:t>è flessibile in termini di orario di lavoro</a:t>
            </a:r>
          </a:p>
          <a:p>
            <a:pPr algn="l">
              <a:lnSpc>
                <a:spcPts val="2743"/>
              </a:lnSpc>
            </a:pPr>
            <a:r>
              <a:rPr lang="it-IT" sz="1828" dirty="0">
                <a:solidFill>
                  <a:srgbClr val="000000"/>
                </a:solidFill>
                <a:latin typeface="Aileron"/>
                <a:ea typeface="Aileron"/>
                <a:cs typeface="Aileron"/>
                <a:sym typeface="Aileron"/>
              </a:rPr>
              <a:t>Nello specifico la risorsa dovrà:</a:t>
            </a:r>
          </a:p>
          <a:p>
            <a:pPr algn="l">
              <a:lnSpc>
                <a:spcPts val="2743"/>
              </a:lnSpc>
            </a:pPr>
            <a:r>
              <a:rPr lang="it-IT" sz="1828" dirty="0">
                <a:solidFill>
                  <a:srgbClr val="000000"/>
                </a:solidFill>
                <a:latin typeface="Aileron"/>
                <a:ea typeface="Aileron"/>
                <a:cs typeface="Aileron"/>
                <a:sym typeface="Aileron"/>
              </a:rPr>
              <a:t>presidiare il punto vendita e gestire i clienti acquisiti</a:t>
            </a:r>
          </a:p>
          <a:p>
            <a:pPr algn="l">
              <a:lnSpc>
                <a:spcPts val="2743"/>
              </a:lnSpc>
            </a:pPr>
            <a:r>
              <a:rPr lang="it-IT" sz="1828" dirty="0">
                <a:solidFill>
                  <a:srgbClr val="000000"/>
                </a:solidFill>
                <a:latin typeface="Aileron"/>
                <a:ea typeface="Aileron"/>
                <a:cs typeface="Aileron"/>
                <a:sym typeface="Aileron"/>
              </a:rPr>
              <a:t>analizzare il mercato di riferimento per individuare le migliori opportunità commerciali;</a:t>
            </a:r>
          </a:p>
          <a:p>
            <a:pPr algn="l">
              <a:lnSpc>
                <a:spcPts val="2743"/>
              </a:lnSpc>
            </a:pPr>
            <a:r>
              <a:rPr lang="it-IT" sz="1828" dirty="0">
                <a:solidFill>
                  <a:srgbClr val="000000"/>
                </a:solidFill>
                <a:latin typeface="Aileron"/>
                <a:ea typeface="Aileron"/>
                <a:cs typeface="Aileron"/>
                <a:sym typeface="Aileron"/>
              </a:rPr>
              <a:t>sviluppare il parco clienti dentro e fuori i locali commerciali</a:t>
            </a:r>
          </a:p>
          <a:p>
            <a:pPr algn="l">
              <a:lnSpc>
                <a:spcPts val="2743"/>
              </a:lnSpc>
            </a:pPr>
            <a:r>
              <a:rPr lang="it-IT" sz="1828" dirty="0">
                <a:solidFill>
                  <a:srgbClr val="000000"/>
                </a:solidFill>
                <a:latin typeface="Aileron"/>
                <a:ea typeface="Aileron"/>
                <a:cs typeface="Aileron"/>
                <a:sym typeface="Aileron"/>
              </a:rPr>
              <a:t>garantire il raggiungimento degli obiettivi</a:t>
            </a:r>
          </a:p>
          <a:p>
            <a:pPr algn="l">
              <a:lnSpc>
                <a:spcPts val="2743"/>
              </a:lnSpc>
            </a:pPr>
            <a:r>
              <a:rPr lang="it-IT" sz="1828" dirty="0">
                <a:solidFill>
                  <a:srgbClr val="000000"/>
                </a:solidFill>
                <a:latin typeface="Aileron"/>
                <a:ea typeface="Aileron"/>
                <a:cs typeface="Aileron"/>
                <a:sym typeface="Aileron"/>
              </a:rPr>
              <a:t>Si offre:</a:t>
            </a:r>
          </a:p>
          <a:p>
            <a:pPr algn="l">
              <a:lnSpc>
                <a:spcPts val="2743"/>
              </a:lnSpc>
            </a:pPr>
            <a:r>
              <a:rPr lang="it-IT" sz="1828" dirty="0">
                <a:solidFill>
                  <a:srgbClr val="000000"/>
                </a:solidFill>
                <a:latin typeface="Aileron"/>
                <a:ea typeface="Aileron"/>
                <a:cs typeface="Aileron"/>
                <a:sym typeface="Aileron"/>
              </a:rPr>
              <a:t>retribuzione fissa più ottimo sistema di premi a raggiungimento obiettivi</a:t>
            </a:r>
          </a:p>
          <a:p>
            <a:pPr algn="l">
              <a:lnSpc>
                <a:spcPts val="2743"/>
              </a:lnSpc>
            </a:pPr>
            <a:r>
              <a:rPr lang="it-IT" sz="1828" dirty="0">
                <a:solidFill>
                  <a:srgbClr val="000000"/>
                </a:solidFill>
                <a:latin typeface="Aileron"/>
                <a:ea typeface="Aileron"/>
                <a:cs typeface="Aileron"/>
                <a:sym typeface="Aileron"/>
              </a:rPr>
              <a:t>assunzione iniziale a tempo determinato di 6 mesi con possibilità di proroga.</a:t>
            </a:r>
          </a:p>
          <a:p>
            <a:pPr algn="l">
              <a:lnSpc>
                <a:spcPts val="2743"/>
              </a:lnSpc>
            </a:pPr>
            <a:r>
              <a:rPr lang="it-IT" sz="1828" dirty="0">
                <a:solidFill>
                  <a:srgbClr val="000000"/>
                </a:solidFill>
                <a:latin typeface="Aileron"/>
                <a:ea typeface="Aileron"/>
                <a:cs typeface="Aileron"/>
                <a:sym typeface="Aileron"/>
              </a:rPr>
              <a:t>formazione specifica iniziale e continua</a:t>
            </a:r>
          </a:p>
          <a:p>
            <a:pPr algn="l">
              <a:lnSpc>
                <a:spcPts val="2743"/>
              </a:lnSpc>
            </a:pPr>
            <a:r>
              <a:rPr lang="it-IT" sz="1828" dirty="0">
                <a:solidFill>
                  <a:srgbClr val="000000"/>
                </a:solidFill>
                <a:latin typeface="Aileron"/>
                <a:ea typeface="Aileron"/>
                <a:cs typeface="Aileron"/>
                <a:sym typeface="Aileron"/>
              </a:rPr>
              <a:t>costanti affiancamenti</a:t>
            </a:r>
          </a:p>
          <a:p>
            <a:pPr algn="l">
              <a:lnSpc>
                <a:spcPts val="2743"/>
              </a:lnSpc>
            </a:pPr>
            <a:r>
              <a:rPr lang="it-IT" sz="1828" dirty="0">
                <a:solidFill>
                  <a:srgbClr val="000000"/>
                </a:solidFill>
                <a:latin typeface="Aileron"/>
                <a:ea typeface="Aileron"/>
                <a:cs typeface="Aileron"/>
                <a:sym typeface="Aileron"/>
              </a:rPr>
              <a:t>percorso di crescita professionale</a:t>
            </a:r>
            <a:endParaRPr lang="en-US" sz="1828" dirty="0">
              <a:solidFill>
                <a:srgbClr val="000000"/>
              </a:solidFill>
              <a:latin typeface="Aileron"/>
              <a:ea typeface="Aileron"/>
              <a:cs typeface="Aileron"/>
              <a:sym typeface="Aileron"/>
            </a:endParaRPr>
          </a:p>
        </p:txBody>
      </p:sp>
      <p:sp>
        <p:nvSpPr>
          <p:cNvPr id="15" name="TextBox 15"/>
          <p:cNvSpPr txBox="1"/>
          <p:nvPr/>
        </p:nvSpPr>
        <p:spPr>
          <a:xfrm>
            <a:off x="9144000" y="1886468"/>
            <a:ext cx="8115300" cy="1384995"/>
          </a:xfrm>
          <a:prstGeom prst="rect">
            <a:avLst/>
          </a:prstGeom>
        </p:spPr>
        <p:txBody>
          <a:bodyPr lIns="0" tIns="0" rIns="0" bIns="0" rtlCol="0" anchor="t">
            <a:spAutoFit/>
          </a:bodyPr>
          <a:lstStyle/>
          <a:p>
            <a:pPr algn="l">
              <a:lnSpc>
                <a:spcPts val="3552"/>
              </a:lnSpc>
            </a:pPr>
            <a:r>
              <a:rPr lang="it-IT" sz="3200" b="1" spc="-80" dirty="0">
                <a:solidFill>
                  <a:srgbClr val="FF1495"/>
                </a:solidFill>
                <a:latin typeface="Aileron Bold"/>
                <a:ea typeface="Aileron Bold"/>
                <a:cs typeface="Aileron Bold"/>
                <a:sym typeface="Aileron Bold"/>
              </a:rPr>
              <a:t>RESPONSABILE FRONT OFFICE PUNTO VENDITA LUCE E GAS VOGHERA- job post</a:t>
            </a:r>
          </a:p>
          <a:p>
            <a:pPr algn="l">
              <a:lnSpc>
                <a:spcPts val="3552"/>
              </a:lnSpc>
            </a:pPr>
            <a:r>
              <a:rPr lang="it-IT" sz="3200" b="1" spc="-80" dirty="0" err="1">
                <a:solidFill>
                  <a:srgbClr val="FF1495"/>
                </a:solidFill>
                <a:latin typeface="Aileron Bold"/>
                <a:ea typeface="Aileron Bold"/>
                <a:cs typeface="Aileron Bold"/>
                <a:sym typeface="Aileron Bold"/>
              </a:rPr>
              <a:t>Simecom</a:t>
            </a:r>
            <a:endParaRPr lang="en-US" sz="3200" b="1" u="sng" spc="-80" dirty="0">
              <a:solidFill>
                <a:srgbClr val="FF1495"/>
              </a:solidFill>
              <a:latin typeface="Aileron Bold"/>
              <a:ea typeface="Aileron Bold"/>
              <a:cs typeface="Aileron Bold"/>
              <a:sym typeface="Aileron Bold"/>
              <a:hlinkClick r:id="rId9" tooltip="https://it.indeed.com/cmp/Pollini-Lorenzo-E-Figli-Srl?campaignid=mobvjcmp&amp;from=mobviewjob&amp;tk=1idhb4tiik1et86u&amp;fromjk=d5cd178d603d1456"/>
            </a:endParaRPr>
          </a:p>
        </p:txBody>
      </p:sp>
      <p:sp>
        <p:nvSpPr>
          <p:cNvPr id="16" name="TextBox 16"/>
          <p:cNvSpPr txBox="1"/>
          <p:nvPr/>
        </p:nvSpPr>
        <p:spPr>
          <a:xfrm>
            <a:off x="9144000" y="9561835"/>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10" tooltip="https://it.indeed.com/offerte-lavoro?l=Voghera%2C+Lombardia&amp;radius=0&amp;vjk=d5cd178d603d1456"/>
              </a:rPr>
              <a:t>PER CANDIDARSI -INDEED</a:t>
            </a:r>
            <a:endParaRPr lang="en-US" sz="2047" u="sng" dirty="0">
              <a:solidFill>
                <a:srgbClr val="642EC7"/>
              </a:solidFill>
              <a:latin typeface="Aileron"/>
              <a:ea typeface="Aileron"/>
              <a:cs typeface="Aileron"/>
              <a:sym typeface="Aileron"/>
              <a:hlinkClick r:id="rId11" tooltip="https://it.indeed.com/offerte-lavoro?l=Voghera%2C+Lombardia&amp;radius=0&amp;vjk=d5cd178d603d1456"/>
            </a:endParaRPr>
          </a:p>
          <a:p>
            <a:pPr algn="l">
              <a:lnSpc>
                <a:spcPts val="3070"/>
              </a:lnSpc>
            </a:pPr>
            <a:endParaRPr lang="en-US" sz="2047" u="sng" dirty="0">
              <a:solidFill>
                <a:srgbClr val="642EC7"/>
              </a:solidFill>
              <a:latin typeface="Aileron"/>
              <a:ea typeface="Aileron"/>
              <a:cs typeface="Aileron"/>
              <a:sym typeface="Aileron"/>
              <a:hlinkClick r:id="rId11" tooltip="https://it.indeed.com/offerte-lavoro?l=Voghera%2C+Lombardia&amp;radius=0&amp;vjk=d5cd178d603d1456"/>
            </a:endParaRPr>
          </a:p>
        </p:txBody>
      </p:sp>
      <p:sp>
        <p:nvSpPr>
          <p:cNvPr id="18" name="TextBox 14">
            <a:extLst>
              <a:ext uri="{FF2B5EF4-FFF2-40B4-BE49-F238E27FC236}">
                <a16:creationId xmlns:a16="http://schemas.microsoft.com/office/drawing/2014/main" id="{A7DA41BF-6ED6-1195-FDE4-567ABA4D5721}"/>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028700" y="3018360"/>
            <a:ext cx="16004338" cy="1384995"/>
          </a:xfrm>
          <a:prstGeom prst="rect">
            <a:avLst/>
          </a:prstGeom>
        </p:spPr>
        <p:txBody>
          <a:bodyPr wrap="square"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Carrellista</a:t>
            </a:r>
            <a:r>
              <a:rPr lang="en-US" sz="3200" b="1" spc="-80" dirty="0">
                <a:solidFill>
                  <a:srgbClr val="FF1495"/>
                </a:solidFill>
                <a:latin typeface="Aileron Bold"/>
                <a:ea typeface="Aileron Bold"/>
                <a:cs typeface="Aileron Bold"/>
                <a:sym typeface="Aileron Bold"/>
              </a:rPr>
              <a:t> con </a:t>
            </a:r>
            <a:r>
              <a:rPr lang="en-US" sz="3200" b="1" spc="-80" dirty="0" err="1">
                <a:solidFill>
                  <a:srgbClr val="FF1495"/>
                </a:solidFill>
                <a:latin typeface="Aileron Bold"/>
                <a:ea typeface="Aileron Bold"/>
                <a:cs typeface="Aileron Bold"/>
                <a:sym typeface="Aileron Bold"/>
              </a:rPr>
              <a:t>patentino</a:t>
            </a:r>
            <a:r>
              <a:rPr lang="en-US" sz="3200" b="1" spc="-80" dirty="0">
                <a:solidFill>
                  <a:srgbClr val="FF1495"/>
                </a:solidFill>
                <a:latin typeface="Aileron Bold"/>
                <a:ea typeface="Aileron Bold"/>
                <a:cs typeface="Aileron Bold"/>
                <a:sym typeface="Aileron Bold"/>
              </a:rPr>
              <a:t> - 10258</a:t>
            </a:r>
          </a:p>
          <a:p>
            <a:pPr algn="l">
              <a:lnSpc>
                <a:spcPts val="3552"/>
              </a:lnSpc>
            </a:pPr>
            <a:endParaRPr lang="en-US" sz="3200" b="1" spc="-80" dirty="0">
              <a:solidFill>
                <a:srgbClr val="FF1495"/>
              </a:solidFill>
              <a:latin typeface="Aileron Bold"/>
              <a:ea typeface="Aileron Bold"/>
              <a:cs typeface="Aileron Bold"/>
              <a:sym typeface="Aileron Bold"/>
            </a:endParaRP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2" name="TextBox 12"/>
          <p:cNvSpPr txBox="1"/>
          <p:nvPr/>
        </p:nvSpPr>
        <p:spPr>
          <a:xfrm>
            <a:off x="1028700" y="3640128"/>
            <a:ext cx="16313496" cy="2590453"/>
          </a:xfrm>
          <a:prstGeom prst="rect">
            <a:avLst/>
          </a:prstGeom>
        </p:spPr>
        <p:txBody>
          <a:bodyPr lIns="0" tIns="0" rIns="0" bIns="0" rtlCol="0" anchor="t">
            <a:spAutoFit/>
          </a:bodyPr>
          <a:lstStyle/>
          <a:p>
            <a:pPr algn="l">
              <a:lnSpc>
                <a:spcPts val="2749"/>
              </a:lnSpc>
            </a:pPr>
            <a:endParaRPr dirty="0"/>
          </a:p>
          <a:p>
            <a:pPr>
              <a:lnSpc>
                <a:spcPts val="3499"/>
              </a:lnSpc>
            </a:pPr>
            <a:r>
              <a:rPr lang="en-US" dirty="0">
                <a:latin typeface="Aileron" panose="020B0604020202020204" charset="0"/>
                <a:sym typeface="Aileron"/>
              </a:rPr>
              <a:t>Azienda </a:t>
            </a:r>
            <a:r>
              <a:rPr lang="en-US" dirty="0" err="1">
                <a:latin typeface="Aileron" panose="020B0604020202020204" charset="0"/>
                <a:sym typeface="Aileron"/>
              </a:rPr>
              <a:t>nei</a:t>
            </a:r>
            <a:r>
              <a:rPr lang="en-US" dirty="0">
                <a:latin typeface="Aileron" panose="020B0604020202020204" charset="0"/>
                <a:sym typeface="Aileron"/>
              </a:rPr>
              <a:t> </a:t>
            </a:r>
            <a:r>
              <a:rPr lang="en-US" dirty="0" err="1">
                <a:latin typeface="Aileron" panose="020B0604020202020204" charset="0"/>
                <a:sym typeface="Aileron"/>
              </a:rPr>
              <a:t>servizi</a:t>
            </a:r>
            <a:r>
              <a:rPr lang="en-US" dirty="0">
                <a:latin typeface="Aileron" panose="020B0604020202020204" charset="0"/>
                <a:sym typeface="Aileron"/>
              </a:rPr>
              <a:t> </a:t>
            </a:r>
            <a:r>
              <a:rPr lang="en-US" dirty="0" err="1">
                <a:latin typeface="Aileron" panose="020B0604020202020204" charset="0"/>
                <a:sym typeface="Aileron"/>
              </a:rPr>
              <a:t>logistici</a:t>
            </a:r>
            <a:r>
              <a:rPr lang="en-US" dirty="0">
                <a:latin typeface="Aileron" panose="020B0604020202020204" charset="0"/>
                <a:sym typeface="Aileron"/>
              </a:rPr>
              <a:t> </a:t>
            </a:r>
            <a:r>
              <a:rPr lang="en-US" dirty="0" err="1">
                <a:latin typeface="Aileron" panose="020B0604020202020204" charset="0"/>
                <a:sym typeface="Aileron"/>
              </a:rPr>
              <a:t>relativi</a:t>
            </a:r>
            <a:r>
              <a:rPr lang="en-US" dirty="0">
                <a:latin typeface="Aileron" panose="020B0604020202020204" charset="0"/>
                <a:sym typeface="Aileron"/>
              </a:rPr>
              <a:t> </a:t>
            </a:r>
            <a:r>
              <a:rPr lang="en-US" dirty="0" err="1">
                <a:latin typeface="Aileron" panose="020B0604020202020204" charset="0"/>
                <a:sym typeface="Aileron"/>
              </a:rPr>
              <a:t>alla</a:t>
            </a:r>
            <a:r>
              <a:rPr lang="en-US" dirty="0">
                <a:latin typeface="Aileron" panose="020B0604020202020204" charset="0"/>
                <a:sym typeface="Aileron"/>
              </a:rPr>
              <a:t> </a:t>
            </a:r>
            <a:r>
              <a:rPr lang="en-US" dirty="0" err="1">
                <a:latin typeface="Aileron" panose="020B0604020202020204" charset="0"/>
                <a:sym typeface="Aileron"/>
              </a:rPr>
              <a:t>distribuzione</a:t>
            </a:r>
            <a:r>
              <a:rPr lang="en-US" dirty="0">
                <a:latin typeface="Aileron" panose="020B0604020202020204" charset="0"/>
                <a:sym typeface="Aileron"/>
              </a:rPr>
              <a:t> </a:t>
            </a:r>
            <a:r>
              <a:rPr lang="en-US" dirty="0" err="1">
                <a:latin typeface="Aileron" panose="020B0604020202020204" charset="0"/>
                <a:sym typeface="Aileron"/>
              </a:rPr>
              <a:t>delle</a:t>
            </a:r>
            <a:r>
              <a:rPr lang="en-US" dirty="0">
                <a:latin typeface="Aileron" panose="020B0604020202020204" charset="0"/>
                <a:sym typeface="Aileron"/>
              </a:rPr>
              <a:t> merci</a:t>
            </a:r>
          </a:p>
          <a:p>
            <a:pPr>
              <a:lnSpc>
                <a:spcPts val="3499"/>
              </a:lnSpc>
            </a:pPr>
            <a:r>
              <a:rPr lang="en-US" dirty="0" err="1">
                <a:latin typeface="Aileron" panose="020B0604020202020204" charset="0"/>
                <a:sym typeface="Aileron"/>
              </a:rPr>
              <a:t>Cerca</a:t>
            </a:r>
            <a:r>
              <a:rPr lang="en-US" dirty="0">
                <a:latin typeface="Aileron" panose="020B0604020202020204" charset="0"/>
                <a:sym typeface="Aileron"/>
              </a:rPr>
              <a:t> </a:t>
            </a:r>
            <a:r>
              <a:rPr lang="en-US" dirty="0" err="1">
                <a:latin typeface="Aileron" panose="020B0604020202020204" charset="0"/>
                <a:sym typeface="Aileron"/>
              </a:rPr>
              <a:t>carrellisti</a:t>
            </a:r>
            <a:r>
              <a:rPr lang="en-US" dirty="0">
                <a:latin typeface="Aileron" panose="020B0604020202020204" charset="0"/>
                <a:sym typeface="Aileron"/>
              </a:rPr>
              <a:t> con </a:t>
            </a:r>
            <a:r>
              <a:rPr lang="en-US" dirty="0" err="1">
                <a:latin typeface="Aileron" panose="020B0604020202020204" charset="0"/>
                <a:sym typeface="Aileron"/>
              </a:rPr>
              <a:t>patentino</a:t>
            </a:r>
            <a:r>
              <a:rPr lang="en-US" dirty="0">
                <a:latin typeface="Aileron" panose="020B0604020202020204" charset="0"/>
                <a:sym typeface="Aileron"/>
              </a:rPr>
              <a:t> per </a:t>
            </a:r>
            <a:r>
              <a:rPr lang="en-US" dirty="0" err="1">
                <a:latin typeface="Aileron" panose="020B0604020202020204" charset="0"/>
                <a:sym typeface="Aileron"/>
              </a:rPr>
              <a:t>uso</a:t>
            </a:r>
            <a:r>
              <a:rPr lang="en-US" dirty="0">
                <a:latin typeface="Aileron" panose="020B0604020202020204" charset="0"/>
                <a:sym typeface="Aileron"/>
              </a:rPr>
              <a:t> </a:t>
            </a:r>
            <a:r>
              <a:rPr lang="en-US" dirty="0" err="1">
                <a:latin typeface="Aileron" panose="020B0604020202020204" charset="0"/>
                <a:sym typeface="Aileron"/>
              </a:rPr>
              <a:t>carrello</a:t>
            </a:r>
            <a:r>
              <a:rPr lang="en-US" dirty="0">
                <a:latin typeface="Aileron" panose="020B0604020202020204" charset="0"/>
                <a:sym typeface="Aileron"/>
              </a:rPr>
              <a:t> </a:t>
            </a:r>
            <a:r>
              <a:rPr lang="en-US" dirty="0" err="1">
                <a:latin typeface="Aileron" panose="020B0604020202020204" charset="0"/>
                <a:sym typeface="Aileron"/>
              </a:rPr>
              <a:t>elevatore</a:t>
            </a:r>
            <a:endParaRPr lang="en-US" dirty="0">
              <a:latin typeface="Aileron" panose="020B0604020202020204" charset="0"/>
              <a:sym typeface="Aileron"/>
            </a:endParaRPr>
          </a:p>
          <a:p>
            <a:pPr>
              <a:lnSpc>
                <a:spcPts val="3499"/>
              </a:lnSpc>
            </a:pPr>
            <a:endParaRPr lang="en-US" dirty="0">
              <a:latin typeface="Aileron" panose="020B0604020202020204" charset="0"/>
              <a:sym typeface="Aileron"/>
            </a:endParaRPr>
          </a:p>
          <a:p>
            <a:pPr>
              <a:lnSpc>
                <a:spcPts val="3499"/>
              </a:lnSpc>
            </a:pPr>
            <a:r>
              <a:rPr lang="en-US" dirty="0" err="1">
                <a:latin typeface="Aileron" panose="020B0604020202020204" charset="0"/>
                <a:sym typeface="Aileron"/>
              </a:rPr>
              <a:t>assunzione</a:t>
            </a:r>
            <a:r>
              <a:rPr lang="en-US" dirty="0">
                <a:latin typeface="Aileron" panose="020B0604020202020204" charset="0"/>
                <a:sym typeface="Aileron"/>
              </a:rPr>
              <a:t> a tempo </a:t>
            </a:r>
            <a:r>
              <a:rPr lang="en-US" dirty="0" err="1">
                <a:latin typeface="Aileron" panose="020B0604020202020204" charset="0"/>
                <a:sym typeface="Aileron"/>
              </a:rPr>
              <a:t>determinato</a:t>
            </a:r>
            <a:r>
              <a:rPr lang="en-US" dirty="0">
                <a:latin typeface="Aileron" panose="020B0604020202020204" charset="0"/>
                <a:sym typeface="Aileron"/>
              </a:rPr>
              <a:t> - full time/part time </a:t>
            </a:r>
            <a:r>
              <a:rPr lang="en-US" dirty="0" err="1">
                <a:latin typeface="Aileron" panose="020B0604020202020204" charset="0"/>
                <a:sym typeface="Aileron"/>
              </a:rPr>
              <a:t>turni</a:t>
            </a:r>
            <a:r>
              <a:rPr lang="en-US" dirty="0">
                <a:latin typeface="Aileron" panose="020B0604020202020204" charset="0"/>
                <a:sym typeface="Aileron"/>
              </a:rPr>
              <a:t> </a:t>
            </a:r>
            <a:r>
              <a:rPr lang="en-US" dirty="0" err="1">
                <a:latin typeface="Aileron" panose="020B0604020202020204" charset="0"/>
                <a:sym typeface="Aileron"/>
              </a:rPr>
              <a:t>festivi</a:t>
            </a:r>
            <a:endParaRPr lang="en-US" dirty="0">
              <a:latin typeface="Aileron" panose="020B0604020202020204" charset="0"/>
              <a:sym typeface="Aileron"/>
            </a:endParaRPr>
          </a:p>
          <a:p>
            <a:pPr>
              <a:lnSpc>
                <a:spcPts val="3499"/>
              </a:lnSpc>
            </a:pPr>
            <a:r>
              <a:rPr lang="en-US" dirty="0" err="1">
                <a:latin typeface="Aileron" panose="020B0604020202020204" charset="0"/>
                <a:sym typeface="Aileron"/>
              </a:rPr>
              <a:t>patente</a:t>
            </a:r>
            <a:r>
              <a:rPr lang="en-US" dirty="0">
                <a:latin typeface="Aileron" panose="020B0604020202020204" charset="0"/>
                <a:sym typeface="Aileron"/>
              </a:rPr>
              <a:t> b </a:t>
            </a:r>
            <a:r>
              <a:rPr lang="en-US" dirty="0" err="1">
                <a:latin typeface="Aileron" panose="020B0604020202020204" charset="0"/>
                <a:sym typeface="Aileron"/>
              </a:rPr>
              <a:t>automunito</a:t>
            </a:r>
            <a:endParaRPr lang="en-US" dirty="0">
              <a:latin typeface="Aileron" panose="020B0604020202020204" charset="0"/>
              <a:sym typeface="Aileron"/>
            </a:endParaRPr>
          </a:p>
        </p:txBody>
      </p:sp>
      <p:sp>
        <p:nvSpPr>
          <p:cNvPr id="15" name="TextBox 15"/>
          <p:cNvSpPr txBox="1"/>
          <p:nvPr/>
        </p:nvSpPr>
        <p:spPr>
          <a:xfrm>
            <a:off x="1028700" y="6664367"/>
            <a:ext cx="8115300" cy="750673"/>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specificando il numero di riferimento della richiesta</a:t>
            </a:r>
          </a:p>
        </p:txBody>
      </p:sp>
      <p:sp>
        <p:nvSpPr>
          <p:cNvPr id="13" name="TextBox 14">
            <a:extLst>
              <a:ext uri="{FF2B5EF4-FFF2-40B4-BE49-F238E27FC236}">
                <a16:creationId xmlns:a16="http://schemas.microsoft.com/office/drawing/2014/main" id="{8B96CD9C-DEDE-C62D-ED56-FC2E850F794B}"/>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857881"/>
            <a:ext cx="8115300" cy="1384995"/>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Meccanico</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mezzi</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pesanti</a:t>
            </a:r>
            <a:r>
              <a:rPr lang="en-US" sz="3200" b="1" spc="-80" dirty="0">
                <a:solidFill>
                  <a:srgbClr val="FF1495"/>
                </a:solidFill>
                <a:latin typeface="Aileron Bold"/>
                <a:ea typeface="Aileron Bold"/>
                <a:cs typeface="Aileron Bold"/>
                <a:sym typeface="Aileron Bold"/>
              </a:rPr>
              <a:t>-</a:t>
            </a:r>
          </a:p>
          <a:p>
            <a:pPr algn="l">
              <a:lnSpc>
                <a:spcPts val="3552"/>
              </a:lnSpc>
            </a:pPr>
            <a:r>
              <a:rPr lang="en-US" sz="3200" b="1" spc="-80" dirty="0">
                <a:solidFill>
                  <a:srgbClr val="FF1495"/>
                </a:solidFill>
                <a:latin typeface="Aileron Bold"/>
                <a:sym typeface="Aileron Bold"/>
                <a:hlinkClick r:id="rId6" tooltip="https://it.indeed.com/cmp/Officina-Riparazione-Villa-Massimo?campaignid=mobvjcmp&amp;from=mobviewjob&amp;tk=1i845r7u1k1fq800&amp;fromjk=44aca17884a2ce93">
                  <a:extLst>
                    <a:ext uri="{A12FA001-AC4F-418D-AE19-62706E023703}">
                      <ahyp:hlinkClr xmlns:ahyp="http://schemas.microsoft.com/office/drawing/2018/hyperlinkcolor" val="tx"/>
                    </a:ext>
                  </a:extLst>
                </a:hlinkClick>
              </a:rPr>
              <a:t>OFFICINA VILLA SRL</a:t>
            </a: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6" tooltip="https://it.indeed.com/cmp/Officina-Riparazione-Villa-Massimo?campaignid=mobvjcmp&amp;from=mobviewjob&amp;tk=1i845r7u1k1fq800&amp;fromjk=44aca17884a2ce93"/>
            </a:endParaRPr>
          </a:p>
        </p:txBody>
      </p:sp>
      <p:sp>
        <p:nvSpPr>
          <p:cNvPr id="12" name="TextBox 12"/>
          <p:cNvSpPr txBox="1"/>
          <p:nvPr/>
        </p:nvSpPr>
        <p:spPr>
          <a:xfrm>
            <a:off x="1028700" y="4151757"/>
            <a:ext cx="8115300" cy="4528318"/>
          </a:xfrm>
          <a:prstGeom prst="rect">
            <a:avLst/>
          </a:prstGeom>
        </p:spPr>
        <p:txBody>
          <a:bodyPr lIns="0" tIns="0" rIns="0" bIns="0" rtlCol="0" anchor="t">
            <a:spAutoFit/>
          </a:bodyPr>
          <a:lstStyle/>
          <a:p>
            <a:pPr algn="l">
              <a:lnSpc>
                <a:spcPts val="2763"/>
              </a:lnSpc>
            </a:pPr>
            <a:endParaRPr/>
          </a:p>
          <a:p>
            <a:pPr algn="l">
              <a:lnSpc>
                <a:spcPts val="2763"/>
              </a:lnSpc>
            </a:pPr>
            <a:r>
              <a:rPr lang="en-US" sz="1842">
                <a:solidFill>
                  <a:srgbClr val="000000"/>
                </a:solidFill>
                <a:latin typeface="Aileron"/>
                <a:ea typeface="Aileron"/>
                <a:cs typeface="Aileron"/>
                <a:sym typeface="Aileron"/>
              </a:rPr>
              <a:t>OFFERTA LAVORO MECCANICO PER OFFICINA DI MEZZI PESANTI</a:t>
            </a:r>
          </a:p>
          <a:p>
            <a:pPr algn="l">
              <a:lnSpc>
                <a:spcPts val="2763"/>
              </a:lnSpc>
            </a:pPr>
            <a:r>
              <a:rPr lang="en-US" sz="1842">
                <a:solidFill>
                  <a:srgbClr val="000000"/>
                </a:solidFill>
                <a:latin typeface="Aileron"/>
                <a:ea typeface="Aileron"/>
                <a:cs typeface="Aileron"/>
                <a:sym typeface="Aileron"/>
              </a:rPr>
              <a:t>Contratto di lavoro: Tempo pieno, Tempo indeterminato</a:t>
            </a:r>
          </a:p>
          <a:p>
            <a:pPr algn="l">
              <a:lnSpc>
                <a:spcPts val="2763"/>
              </a:lnSpc>
            </a:pPr>
            <a:r>
              <a:rPr lang="en-US" sz="1842">
                <a:solidFill>
                  <a:srgbClr val="000000"/>
                </a:solidFill>
                <a:latin typeface="Aileron"/>
                <a:ea typeface="Aileron"/>
                <a:cs typeface="Aileron"/>
                <a:sym typeface="Aileron"/>
              </a:rPr>
              <a:t>Retribuzione: €1.300,00 - €2.200,00 al mese</a:t>
            </a:r>
          </a:p>
          <a:p>
            <a:pPr algn="l">
              <a:lnSpc>
                <a:spcPts val="2763"/>
              </a:lnSpc>
            </a:pPr>
            <a:r>
              <a:rPr lang="en-US" sz="1842">
                <a:solidFill>
                  <a:srgbClr val="000000"/>
                </a:solidFill>
                <a:latin typeface="Aileron"/>
                <a:ea typeface="Aileron"/>
                <a:cs typeface="Aileron"/>
                <a:sym typeface="Aileron"/>
              </a:rPr>
              <a:t>Benefit:</a:t>
            </a:r>
          </a:p>
          <a:p>
            <a:pPr marL="397724" lvl="1" indent="-198862" algn="l">
              <a:lnSpc>
                <a:spcPts val="2763"/>
              </a:lnSpc>
              <a:buFont typeface="Arial"/>
              <a:buChar char="•"/>
            </a:pPr>
            <a:r>
              <a:rPr lang="en-US" sz="1842">
                <a:solidFill>
                  <a:srgbClr val="000000"/>
                </a:solidFill>
                <a:latin typeface="Aileron"/>
                <a:ea typeface="Aileron"/>
                <a:cs typeface="Aileron"/>
                <a:sym typeface="Aileron"/>
              </a:rPr>
              <a:t>Parcheggio libero</a:t>
            </a:r>
          </a:p>
          <a:p>
            <a:pPr marL="397724" lvl="1" indent="-198862" algn="l">
              <a:lnSpc>
                <a:spcPts val="2763"/>
              </a:lnSpc>
              <a:buFont typeface="Arial"/>
              <a:buChar char="•"/>
            </a:pPr>
            <a:r>
              <a:rPr lang="en-US" sz="1842">
                <a:solidFill>
                  <a:srgbClr val="000000"/>
                </a:solidFill>
                <a:latin typeface="Aileron"/>
                <a:ea typeface="Aileron"/>
                <a:cs typeface="Aileron"/>
                <a:sym typeface="Aileron"/>
              </a:rPr>
              <a:t>Supporto allo sviluppo professionale</a:t>
            </a:r>
          </a:p>
          <a:p>
            <a:pPr algn="l">
              <a:lnSpc>
                <a:spcPts val="2763"/>
              </a:lnSpc>
            </a:pPr>
            <a:r>
              <a:rPr lang="en-US" sz="1842">
                <a:solidFill>
                  <a:srgbClr val="000000"/>
                </a:solidFill>
                <a:latin typeface="Aileron"/>
                <a:ea typeface="Aileron"/>
                <a:cs typeface="Aileron"/>
                <a:sym typeface="Aileron"/>
              </a:rPr>
              <a:t>Disponibilità:</a:t>
            </a:r>
          </a:p>
          <a:p>
            <a:pPr marL="397724" lvl="1" indent="-198862" algn="l">
              <a:lnSpc>
                <a:spcPts val="2763"/>
              </a:lnSpc>
              <a:buFont typeface="Arial"/>
              <a:buChar char="•"/>
            </a:pPr>
            <a:r>
              <a:rPr lang="en-US" sz="1842">
                <a:solidFill>
                  <a:srgbClr val="000000"/>
                </a:solidFill>
                <a:latin typeface="Aileron"/>
                <a:ea typeface="Aileron"/>
                <a:cs typeface="Aileron"/>
                <a:sym typeface="Aileron"/>
              </a:rPr>
              <a:t>Dal lunedì al venerdì</a:t>
            </a:r>
          </a:p>
          <a:p>
            <a:pPr marL="397724" lvl="1" indent="-198862" algn="l">
              <a:lnSpc>
                <a:spcPts val="2763"/>
              </a:lnSpc>
              <a:buFont typeface="Arial"/>
              <a:buChar char="•"/>
            </a:pPr>
            <a:r>
              <a:rPr lang="en-US" sz="1842">
                <a:solidFill>
                  <a:srgbClr val="000000"/>
                </a:solidFill>
                <a:latin typeface="Aileron"/>
                <a:ea typeface="Aileron"/>
                <a:cs typeface="Aileron"/>
                <a:sym typeface="Aileron"/>
              </a:rPr>
              <a:t>Orario flessibile</a:t>
            </a:r>
          </a:p>
          <a:p>
            <a:pPr algn="l">
              <a:lnSpc>
                <a:spcPts val="2763"/>
              </a:lnSpc>
            </a:pPr>
            <a:r>
              <a:rPr lang="en-US" sz="1842">
                <a:solidFill>
                  <a:srgbClr val="000000"/>
                </a:solidFill>
                <a:latin typeface="Aileron"/>
                <a:ea typeface="Aileron"/>
                <a:cs typeface="Aileron"/>
                <a:sym typeface="Aileron"/>
              </a:rPr>
              <a:t>Retribuzione supplementare:</a:t>
            </a:r>
          </a:p>
          <a:p>
            <a:pPr marL="397724" lvl="1" indent="-198862" algn="l">
              <a:lnSpc>
                <a:spcPts val="2763"/>
              </a:lnSpc>
              <a:buFont typeface="Arial"/>
              <a:buChar char="•"/>
            </a:pPr>
            <a:r>
              <a:rPr lang="en-US" sz="1842">
                <a:solidFill>
                  <a:srgbClr val="000000"/>
                </a:solidFill>
                <a:latin typeface="Aileron"/>
                <a:ea typeface="Aileron"/>
                <a:cs typeface="Aileron"/>
                <a:sym typeface="Aileron"/>
              </a:rPr>
              <a:t>Tredicesima</a:t>
            </a:r>
          </a:p>
          <a:p>
            <a:pPr algn="l">
              <a:lnSpc>
                <a:spcPts val="2763"/>
              </a:lnSpc>
            </a:pPr>
            <a:endParaRPr lang="en-US" sz="1842">
              <a:solidFill>
                <a:srgbClr val="000000"/>
              </a:solidFill>
              <a:latin typeface="Aileron"/>
              <a:ea typeface="Aileron"/>
              <a:cs typeface="Aileron"/>
              <a:sym typeface="Aileron"/>
            </a:endParaRPr>
          </a:p>
        </p:txBody>
      </p:sp>
      <p:sp>
        <p:nvSpPr>
          <p:cNvPr id="13" name="TextBox 13"/>
          <p:cNvSpPr txBox="1"/>
          <p:nvPr/>
        </p:nvSpPr>
        <p:spPr>
          <a:xfrm>
            <a:off x="2697187" y="8995699"/>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Voghera%2C+Lombardia&amp;radius=0&amp;vjk=44aca17884a2ce93&amp;advn=6100121078370146"/>
              </a:rPr>
              <a:t>PER CANDIDARSI -INDEED</a:t>
            </a:r>
          </a:p>
          <a:p>
            <a:pPr algn="l">
              <a:lnSpc>
                <a:spcPts val="3070"/>
              </a:lnSpc>
            </a:pPr>
            <a:endParaRPr lang="en-US" sz="2047" u="sng" dirty="0">
              <a:solidFill>
                <a:srgbClr val="642EC7"/>
              </a:solidFill>
              <a:latin typeface="Aileron"/>
              <a:ea typeface="Aileron"/>
              <a:cs typeface="Aileron"/>
              <a:sym typeface="Aileron"/>
              <a:hlinkClick r:id="rId7" tooltip="https://it.indeed.com/offerte-lavoro?l=Voghera%2C+Lombardia&amp;radius=0&amp;vjk=44aca17884a2ce93&amp;advn=6100121078370146"/>
            </a:endParaRPr>
          </a:p>
        </p:txBody>
      </p:sp>
      <p:sp>
        <p:nvSpPr>
          <p:cNvPr id="14" name="TextBox 14"/>
          <p:cNvSpPr txBox="1"/>
          <p:nvPr/>
        </p:nvSpPr>
        <p:spPr>
          <a:xfrm>
            <a:off x="9144000" y="2986783"/>
            <a:ext cx="8115300" cy="5853590"/>
          </a:xfrm>
          <a:prstGeom prst="rect">
            <a:avLst/>
          </a:prstGeom>
        </p:spPr>
        <p:txBody>
          <a:bodyPr lIns="0" tIns="0" rIns="0" bIns="0" rtlCol="0" anchor="t">
            <a:spAutoFit/>
          </a:bodyPr>
          <a:lstStyle/>
          <a:p>
            <a:pPr algn="l">
              <a:lnSpc>
                <a:spcPts val="2743"/>
              </a:lnSpc>
            </a:pPr>
            <a:r>
              <a:rPr lang="it-IT" sz="1828" dirty="0">
                <a:solidFill>
                  <a:srgbClr val="000000"/>
                </a:solidFill>
                <a:latin typeface="Aileron"/>
                <a:ea typeface="Aileron"/>
                <a:cs typeface="Aileron"/>
                <a:sym typeface="Aileron"/>
              </a:rPr>
              <a:t>Il/la Sales Assistant ideale possiede i seguenti requisiti:</a:t>
            </a:r>
          </a:p>
          <a:p>
            <a:pPr algn="l">
              <a:lnSpc>
                <a:spcPts val="2743"/>
              </a:lnSpc>
            </a:pPr>
            <a:r>
              <a:rPr lang="it-IT" sz="1828" dirty="0">
                <a:solidFill>
                  <a:srgbClr val="000000"/>
                </a:solidFill>
                <a:latin typeface="Aileron"/>
                <a:ea typeface="Aileron"/>
                <a:cs typeface="Aileron"/>
                <a:sym typeface="Aileron"/>
              </a:rPr>
              <a:t>Esperienza pregressa in un ruolo a contatto con il pubblico;</a:t>
            </a:r>
          </a:p>
          <a:p>
            <a:pPr algn="l">
              <a:lnSpc>
                <a:spcPts val="2743"/>
              </a:lnSpc>
            </a:pPr>
            <a:r>
              <a:rPr lang="it-IT" sz="1828" dirty="0">
                <a:solidFill>
                  <a:srgbClr val="000000"/>
                </a:solidFill>
                <a:latin typeface="Aileron"/>
                <a:ea typeface="Aileron"/>
                <a:cs typeface="Aileron"/>
                <a:sym typeface="Aileron"/>
              </a:rPr>
              <a:t>Buona propensione all'assistenza del cliente;</a:t>
            </a:r>
          </a:p>
          <a:p>
            <a:pPr algn="l">
              <a:lnSpc>
                <a:spcPts val="2743"/>
              </a:lnSpc>
            </a:pPr>
            <a:r>
              <a:rPr lang="it-IT" sz="1828" dirty="0">
                <a:solidFill>
                  <a:srgbClr val="000000"/>
                </a:solidFill>
                <a:latin typeface="Aileron"/>
                <a:ea typeface="Aileron"/>
                <a:cs typeface="Aileron"/>
                <a:sym typeface="Aileron"/>
              </a:rPr>
              <a:t>Capacità di </a:t>
            </a:r>
            <a:r>
              <a:rPr lang="it-IT" sz="1828" dirty="0" err="1">
                <a:solidFill>
                  <a:srgbClr val="000000"/>
                </a:solidFill>
                <a:latin typeface="Aileron"/>
                <a:ea typeface="Aileron"/>
                <a:cs typeface="Aileron"/>
                <a:sym typeface="Aileron"/>
              </a:rPr>
              <a:t>problem</a:t>
            </a:r>
            <a:r>
              <a:rPr lang="it-IT" sz="1828" dirty="0">
                <a:solidFill>
                  <a:srgbClr val="000000"/>
                </a:solidFill>
                <a:latin typeface="Aileron"/>
                <a:ea typeface="Aileron"/>
                <a:cs typeface="Aileron"/>
                <a:sym typeface="Aileron"/>
              </a:rPr>
              <a:t> solving;</a:t>
            </a:r>
          </a:p>
          <a:p>
            <a:pPr algn="l">
              <a:lnSpc>
                <a:spcPts val="2743"/>
              </a:lnSpc>
            </a:pPr>
            <a:r>
              <a:rPr lang="it-IT" sz="1828" dirty="0">
                <a:solidFill>
                  <a:srgbClr val="000000"/>
                </a:solidFill>
                <a:latin typeface="Aileron"/>
                <a:ea typeface="Aileron"/>
                <a:cs typeface="Aileron"/>
                <a:sym typeface="Aileron"/>
              </a:rPr>
              <a:t>Dinamicità e proattività;</a:t>
            </a:r>
          </a:p>
          <a:p>
            <a:pPr algn="l">
              <a:lnSpc>
                <a:spcPts val="2743"/>
              </a:lnSpc>
            </a:pPr>
            <a:r>
              <a:rPr lang="it-IT" sz="1828" dirty="0">
                <a:solidFill>
                  <a:srgbClr val="000000"/>
                </a:solidFill>
                <a:latin typeface="Aileron"/>
                <a:ea typeface="Aileron"/>
                <a:cs typeface="Aileron"/>
                <a:sym typeface="Aileron"/>
              </a:rPr>
              <a:t>Team working.</a:t>
            </a:r>
          </a:p>
          <a:p>
            <a:pPr algn="l">
              <a:lnSpc>
                <a:spcPts val="2743"/>
              </a:lnSpc>
            </a:pPr>
            <a:r>
              <a:rPr lang="it-IT" sz="1828" dirty="0">
                <a:solidFill>
                  <a:srgbClr val="000000"/>
                </a:solidFill>
                <a:latin typeface="Aileron"/>
                <a:ea typeface="Aileron"/>
                <a:cs typeface="Aileron"/>
                <a:sym typeface="Aileron"/>
              </a:rPr>
              <a:t>Si richiede disponibilità a lavorare full-time e nel week-end.</a:t>
            </a:r>
          </a:p>
          <a:p>
            <a:pPr algn="l">
              <a:lnSpc>
                <a:spcPts val="2743"/>
              </a:lnSpc>
            </a:pPr>
            <a:endParaRPr lang="it-IT" sz="1828" dirty="0">
              <a:solidFill>
                <a:srgbClr val="000000"/>
              </a:solidFill>
              <a:latin typeface="Aileron"/>
              <a:ea typeface="Aileron"/>
              <a:cs typeface="Aileron"/>
              <a:sym typeface="Aileron"/>
            </a:endParaRPr>
          </a:p>
          <a:p>
            <a:pPr algn="l">
              <a:lnSpc>
                <a:spcPts val="2743"/>
              </a:lnSpc>
            </a:pPr>
            <a:r>
              <a:rPr lang="it-IT" sz="1828" dirty="0">
                <a:solidFill>
                  <a:srgbClr val="000000"/>
                </a:solidFill>
                <a:latin typeface="Aileron"/>
                <a:ea typeface="Aileron"/>
                <a:cs typeface="Aileron"/>
                <a:sym typeface="Aileron"/>
              </a:rPr>
              <a:t>Accoglienza e assistenza ai clienti: Sarai il punto di riferimento dei clienti all’interno del negozio, guidandoli nella scelta dei prodotti più adatti alle loro esigenze e informandoli sulle promozioni in corso.</a:t>
            </a:r>
          </a:p>
          <a:p>
            <a:pPr algn="l">
              <a:lnSpc>
                <a:spcPts val="2743"/>
              </a:lnSpc>
            </a:pPr>
            <a:r>
              <a:rPr lang="it-IT" sz="1828" dirty="0">
                <a:solidFill>
                  <a:srgbClr val="000000"/>
                </a:solidFill>
                <a:latin typeface="Aileron"/>
                <a:ea typeface="Aileron"/>
                <a:cs typeface="Aileron"/>
                <a:sym typeface="Aileron"/>
              </a:rPr>
              <a:t>Gestione della merce: Ti occuperai di rifornire gli scaffali, curando l’esposizione dei prodotti seguendo le linee guida aziendali; inoltre, verificherai l’assortimento della merce e segnalare eventuali necessità di riordino.</a:t>
            </a:r>
          </a:p>
          <a:p>
            <a:pPr algn="l">
              <a:lnSpc>
                <a:spcPts val="2743"/>
              </a:lnSpc>
            </a:pPr>
            <a:r>
              <a:rPr lang="it-IT" sz="1828" dirty="0">
                <a:solidFill>
                  <a:srgbClr val="000000"/>
                </a:solidFill>
                <a:latin typeface="Aileron"/>
                <a:ea typeface="Aileron"/>
                <a:cs typeface="Aileron"/>
                <a:sym typeface="Aileron"/>
              </a:rPr>
              <a:t>Operazioni di cassa: Gestirai pagamenti, resi e reclami, garantendo un’esperienza fluida e piacevole al cliente.</a:t>
            </a:r>
            <a:endParaRPr lang="en-US" sz="1828" dirty="0">
              <a:solidFill>
                <a:srgbClr val="000000"/>
              </a:solidFill>
              <a:latin typeface="Aileron"/>
              <a:ea typeface="Aileron"/>
              <a:cs typeface="Aileron"/>
              <a:sym typeface="Aileron"/>
            </a:endParaRPr>
          </a:p>
        </p:txBody>
      </p:sp>
      <p:sp>
        <p:nvSpPr>
          <p:cNvPr id="15" name="TextBox 15"/>
          <p:cNvSpPr txBox="1"/>
          <p:nvPr/>
        </p:nvSpPr>
        <p:spPr>
          <a:xfrm>
            <a:off x="9144000" y="2084204"/>
            <a:ext cx="8115300" cy="923330"/>
          </a:xfrm>
          <a:prstGeom prst="rect">
            <a:avLst/>
          </a:prstGeom>
        </p:spPr>
        <p:txBody>
          <a:bodyPr lIns="0" tIns="0" rIns="0" bIns="0" rtlCol="0" anchor="t">
            <a:spAutoFit/>
          </a:bodyPr>
          <a:lstStyle/>
          <a:p>
            <a:pPr algn="l">
              <a:lnSpc>
                <a:spcPts val="3552"/>
              </a:lnSpc>
            </a:pPr>
            <a:r>
              <a:rPr lang="it-IT" sz="3200" b="1" spc="-80" dirty="0">
                <a:solidFill>
                  <a:srgbClr val="FF1495"/>
                </a:solidFill>
                <a:latin typeface="Aileron Bold"/>
                <a:ea typeface="Aileron Bold"/>
                <a:cs typeface="Aileron Bold"/>
                <a:sym typeface="Aileron Bold"/>
              </a:rPr>
              <a:t>Addetti alle vendite VOGHERA (PV)- job post</a:t>
            </a:r>
          </a:p>
          <a:p>
            <a:pPr algn="l">
              <a:lnSpc>
                <a:spcPts val="3552"/>
              </a:lnSpc>
            </a:pPr>
            <a:r>
              <a:rPr lang="it-IT" sz="3200" b="1" spc="-80" dirty="0">
                <a:solidFill>
                  <a:srgbClr val="FF1495"/>
                </a:solidFill>
                <a:latin typeface="Aileron Bold"/>
                <a:ea typeface="Aileron Bold"/>
                <a:cs typeface="Aileron Bold"/>
                <a:sym typeface="Aileron Bold"/>
              </a:rPr>
              <a:t>CESAR SPA</a:t>
            </a:r>
          </a:p>
        </p:txBody>
      </p:sp>
      <p:sp>
        <p:nvSpPr>
          <p:cNvPr id="16" name="TextBox 16"/>
          <p:cNvSpPr txBox="1"/>
          <p:nvPr/>
        </p:nvSpPr>
        <p:spPr>
          <a:xfrm>
            <a:off x="9144000" y="9205249"/>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Voghera%2C+Lombardia&amp;radius=0&amp;vjk=225baa807847d5ff&amp;advn=1554673905657422"/>
              </a:rPr>
              <a:t>PER CANDIDARSI -INDEED</a:t>
            </a:r>
            <a:endParaRPr lang="en-US" sz="2047" u="sng" dirty="0">
              <a:solidFill>
                <a:srgbClr val="642EC7"/>
              </a:solidFill>
              <a:latin typeface="Aileron"/>
              <a:ea typeface="Aileron"/>
              <a:cs typeface="Aileron"/>
              <a:sym typeface="Aileron"/>
              <a:hlinkClick r:id="rId9" tooltip="https://it.indeed.com/offerte-lavoro?l=Voghera%2C+Lombardia&amp;radius=0&amp;vjk=225baa807847d5ff&amp;advn=1554673905657422"/>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Voghera%2C+Lombardia&amp;radius=0&amp;vjk=225baa807847d5ff&amp;advn=1554673905657422"/>
            </a:endParaRPr>
          </a:p>
        </p:txBody>
      </p:sp>
      <p:sp>
        <p:nvSpPr>
          <p:cNvPr id="18" name="TextBox 14">
            <a:extLst>
              <a:ext uri="{FF2B5EF4-FFF2-40B4-BE49-F238E27FC236}">
                <a16:creationId xmlns:a16="http://schemas.microsoft.com/office/drawing/2014/main" id="{A5DFD8C9-3D26-9BD1-C72F-933ED32DC2D0}"/>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795968"/>
            <a:ext cx="8115300" cy="461665"/>
          </a:xfrm>
          <a:prstGeom prst="rect">
            <a:avLst/>
          </a:prstGeom>
        </p:spPr>
        <p:txBody>
          <a:bodyPr lIns="0" tIns="0" rIns="0" bIns="0" rtlCol="0" anchor="t">
            <a:spAutoFit/>
          </a:bodyPr>
          <a:lstStyle/>
          <a:p>
            <a:pPr algn="l">
              <a:lnSpc>
                <a:spcPts val="3552"/>
              </a:lnSpc>
            </a:pPr>
            <a:r>
              <a:rPr lang="en-US" sz="3200" b="1" u="sng" spc="-80" dirty="0">
                <a:solidFill>
                  <a:srgbClr val="FF1495"/>
                </a:solidFill>
                <a:latin typeface="Aileron Bold"/>
                <a:ea typeface="Aileron Bold"/>
                <a:cs typeface="Aileron Bold"/>
                <a:sym typeface="Aileron Bold"/>
              </a:rPr>
              <a:t>Front Office- job post - Gruppo Animalia</a:t>
            </a:r>
            <a:endParaRPr lang="en-US" sz="3200" b="1" u="sng" spc="-80" dirty="0">
              <a:solidFill>
                <a:srgbClr val="FF1495"/>
              </a:solidFill>
              <a:latin typeface="Aileron Bold"/>
              <a:ea typeface="Aileron Bold"/>
              <a:cs typeface="Aileron Bold"/>
              <a:sym typeface="Aileron Bold"/>
              <a:hlinkClick r:id="rId6" tooltip="https://it.indeed.com/cmp/Mediastore-S.r.l.?campaignid=mobvjcmp&amp;from=mobviewjob&amp;tk=1idhbb916khfr800&amp;fromjk=332cf0732e678c5f"/>
            </a:endParaRPr>
          </a:p>
        </p:txBody>
      </p:sp>
      <p:sp>
        <p:nvSpPr>
          <p:cNvPr id="12" name="TextBox 12"/>
          <p:cNvSpPr txBox="1"/>
          <p:nvPr/>
        </p:nvSpPr>
        <p:spPr>
          <a:xfrm>
            <a:off x="1028700" y="3395252"/>
            <a:ext cx="8115300" cy="5709705"/>
          </a:xfrm>
          <a:prstGeom prst="rect">
            <a:avLst/>
          </a:prstGeom>
        </p:spPr>
        <p:txBody>
          <a:bodyPr lIns="0" tIns="0" rIns="0" bIns="0" rtlCol="0" anchor="t">
            <a:spAutoFit/>
          </a:bodyPr>
          <a:lstStyle/>
          <a:p>
            <a:pPr marL="0" lvl="0" indent="0" algn="l">
              <a:lnSpc>
                <a:spcPts val="2763"/>
              </a:lnSpc>
            </a:pPr>
            <a:r>
              <a:rPr lang="it-IT" sz="1842" dirty="0">
                <a:solidFill>
                  <a:srgbClr val="000000"/>
                </a:solidFill>
                <a:latin typeface="Aileron"/>
                <a:ea typeface="Aileron"/>
                <a:cs typeface="Aileron"/>
                <a:sym typeface="Aileron"/>
              </a:rPr>
              <a:t>Nello specifico verranno svolte le seguenti attività:</a:t>
            </a:r>
          </a:p>
          <a:p>
            <a:pPr marL="0" lvl="0" indent="0" algn="l">
              <a:lnSpc>
                <a:spcPts val="2763"/>
              </a:lnSpc>
            </a:pPr>
            <a:r>
              <a:rPr lang="it-IT" sz="1842" dirty="0">
                <a:solidFill>
                  <a:srgbClr val="000000"/>
                </a:solidFill>
                <a:latin typeface="Aileron"/>
                <a:ea typeface="Aileron"/>
                <a:cs typeface="Aileron"/>
                <a:sym typeface="Aileron"/>
              </a:rPr>
              <a:t>accoglienza clienti ed attività di front office</a:t>
            </a:r>
          </a:p>
          <a:p>
            <a:pPr marL="0" lvl="0" indent="0" algn="l">
              <a:lnSpc>
                <a:spcPts val="2763"/>
              </a:lnSpc>
            </a:pPr>
            <a:r>
              <a:rPr lang="it-IT" sz="1842" dirty="0">
                <a:solidFill>
                  <a:srgbClr val="000000"/>
                </a:solidFill>
                <a:latin typeface="Aileron"/>
                <a:ea typeface="Aileron"/>
                <a:cs typeface="Aileron"/>
                <a:sym typeface="Aileron"/>
              </a:rPr>
              <a:t>gestione del centralino e smistamento telefonate</a:t>
            </a:r>
          </a:p>
          <a:p>
            <a:pPr marL="0" lvl="0" indent="0" algn="l">
              <a:lnSpc>
                <a:spcPts val="2763"/>
              </a:lnSpc>
            </a:pPr>
            <a:r>
              <a:rPr lang="it-IT" sz="1842" dirty="0">
                <a:solidFill>
                  <a:srgbClr val="000000"/>
                </a:solidFill>
                <a:latin typeface="Aileron"/>
                <a:ea typeface="Aileron"/>
                <a:cs typeface="Aileron"/>
                <a:sym typeface="Aileron"/>
              </a:rPr>
              <a:t>gestione della posta interna</a:t>
            </a:r>
          </a:p>
          <a:p>
            <a:pPr marL="0" lvl="0" indent="0" algn="l">
              <a:lnSpc>
                <a:spcPts val="2763"/>
              </a:lnSpc>
            </a:pPr>
            <a:r>
              <a:rPr lang="it-IT" sz="1842" dirty="0">
                <a:solidFill>
                  <a:srgbClr val="000000"/>
                </a:solidFill>
                <a:latin typeface="Aileron"/>
                <a:ea typeface="Aileron"/>
                <a:cs typeface="Aileron"/>
                <a:sym typeface="Aileron"/>
              </a:rPr>
              <a:t>gestione appuntamenti e agenda dei medici veterinari</a:t>
            </a:r>
          </a:p>
          <a:p>
            <a:pPr marL="0" lvl="0" indent="0" algn="l">
              <a:lnSpc>
                <a:spcPts val="2763"/>
              </a:lnSpc>
            </a:pPr>
            <a:r>
              <a:rPr lang="it-IT" sz="1842" dirty="0">
                <a:solidFill>
                  <a:srgbClr val="000000"/>
                </a:solidFill>
                <a:latin typeface="Aileron"/>
                <a:ea typeface="Aileron"/>
                <a:cs typeface="Aileron"/>
                <a:sym typeface="Aileron"/>
              </a:rPr>
              <a:t>corretta tenuta e archiviazione documentale</a:t>
            </a:r>
          </a:p>
          <a:p>
            <a:pPr marL="0" lvl="0" indent="0" algn="l">
              <a:lnSpc>
                <a:spcPts val="2763"/>
              </a:lnSpc>
            </a:pPr>
            <a:r>
              <a:rPr lang="it-IT" sz="1842" dirty="0">
                <a:solidFill>
                  <a:srgbClr val="000000"/>
                </a:solidFill>
                <a:latin typeface="Aileron"/>
                <a:ea typeface="Aileron"/>
                <a:cs typeface="Aileron"/>
                <a:sym typeface="Aileron"/>
              </a:rPr>
              <a:t>gestione delle cartelle cliniche e di dati sensibili medico-sanitari</a:t>
            </a:r>
          </a:p>
          <a:p>
            <a:pPr marL="0" lvl="0" indent="0" algn="l">
              <a:lnSpc>
                <a:spcPts val="2763"/>
              </a:lnSpc>
            </a:pPr>
            <a:r>
              <a:rPr lang="it-IT" sz="1842" dirty="0">
                <a:solidFill>
                  <a:srgbClr val="000000"/>
                </a:solidFill>
                <a:latin typeface="Aileron"/>
                <a:ea typeface="Aileron"/>
                <a:cs typeface="Aileron"/>
                <a:sym typeface="Aileron"/>
              </a:rPr>
              <a:t>fatturazione e attività amministrative legate alla gestione dell'ambulatorio</a:t>
            </a:r>
          </a:p>
          <a:p>
            <a:pPr marL="0" lvl="0" indent="0" algn="l">
              <a:lnSpc>
                <a:spcPts val="2763"/>
              </a:lnSpc>
            </a:pPr>
            <a:endParaRPr lang="it-IT" sz="1842" dirty="0">
              <a:solidFill>
                <a:srgbClr val="000000"/>
              </a:solidFill>
              <a:latin typeface="Aileron"/>
              <a:ea typeface="Aileron"/>
              <a:cs typeface="Aileron"/>
              <a:sym typeface="Aileron"/>
            </a:endParaRPr>
          </a:p>
          <a:p>
            <a:pPr marL="0" lvl="0" indent="0" algn="l">
              <a:lnSpc>
                <a:spcPts val="2763"/>
              </a:lnSpc>
            </a:pPr>
            <a:r>
              <a:rPr lang="it-IT" sz="1842" dirty="0">
                <a:solidFill>
                  <a:srgbClr val="000000"/>
                </a:solidFill>
                <a:latin typeface="Aileron"/>
                <a:ea typeface="Aileron"/>
                <a:cs typeface="Aileron"/>
                <a:sym typeface="Aileron"/>
              </a:rPr>
              <a:t>Disponibilità full time, dal lunedì al sabato</a:t>
            </a:r>
          </a:p>
          <a:p>
            <a:pPr marL="0" lvl="0" indent="0" algn="l">
              <a:lnSpc>
                <a:spcPts val="2763"/>
              </a:lnSpc>
            </a:pPr>
            <a:r>
              <a:rPr lang="it-IT" sz="1842" dirty="0">
                <a:solidFill>
                  <a:srgbClr val="000000"/>
                </a:solidFill>
                <a:latin typeface="Aileron"/>
                <a:ea typeface="Aileron"/>
                <a:cs typeface="Aileron"/>
                <a:sym typeface="Aileron"/>
              </a:rPr>
              <a:t>Profilo da formare con tanta voglia di imparare</a:t>
            </a:r>
          </a:p>
          <a:p>
            <a:pPr marL="0" lvl="0" indent="0" algn="l">
              <a:lnSpc>
                <a:spcPts val="2763"/>
              </a:lnSpc>
            </a:pPr>
            <a:r>
              <a:rPr lang="it-IT" sz="1842" dirty="0">
                <a:solidFill>
                  <a:srgbClr val="000000"/>
                </a:solidFill>
                <a:latin typeface="Aileron"/>
                <a:ea typeface="Aileron"/>
                <a:cs typeface="Aileron"/>
                <a:sym typeface="Aileron"/>
              </a:rPr>
              <a:t>Passione per gli animali e il settore in generale</a:t>
            </a:r>
          </a:p>
          <a:p>
            <a:pPr marL="0" lvl="0" indent="0" algn="l">
              <a:lnSpc>
                <a:spcPts val="2763"/>
              </a:lnSpc>
            </a:pPr>
            <a:r>
              <a:rPr lang="it-IT" sz="1842" dirty="0">
                <a:solidFill>
                  <a:srgbClr val="000000"/>
                </a:solidFill>
                <a:latin typeface="Aileron"/>
                <a:ea typeface="Aileron"/>
                <a:cs typeface="Aileron"/>
                <a:sym typeface="Aileron"/>
              </a:rPr>
              <a:t>Grande motivazione e volontà di crescita professionale</a:t>
            </a:r>
          </a:p>
          <a:p>
            <a:pPr marL="0" lvl="0" indent="0" algn="l">
              <a:lnSpc>
                <a:spcPts val="2763"/>
              </a:lnSpc>
            </a:pPr>
            <a:r>
              <a:rPr lang="it-IT" sz="1842" dirty="0">
                <a:solidFill>
                  <a:srgbClr val="000000"/>
                </a:solidFill>
                <a:latin typeface="Aileron"/>
                <a:ea typeface="Aileron"/>
                <a:cs typeface="Aileron"/>
                <a:sym typeface="Aileron"/>
              </a:rPr>
              <a:t>Ottime doti relazionali per la gestione della relazione con i clienti</a:t>
            </a:r>
          </a:p>
          <a:p>
            <a:pPr marL="0" lvl="0" indent="0" algn="l">
              <a:lnSpc>
                <a:spcPts val="2763"/>
              </a:lnSpc>
            </a:pPr>
            <a:r>
              <a:rPr lang="it-IT" sz="1842" dirty="0">
                <a:solidFill>
                  <a:srgbClr val="000000"/>
                </a:solidFill>
                <a:latin typeface="Aileron"/>
                <a:ea typeface="Aileron"/>
                <a:cs typeface="Aileron"/>
                <a:sym typeface="Aileron"/>
              </a:rPr>
              <a:t>Predisposizione al lavoro di squadra</a:t>
            </a:r>
          </a:p>
          <a:p>
            <a:pPr algn="l">
              <a:lnSpc>
                <a:spcPts val="2763"/>
              </a:lnSpc>
            </a:pPr>
            <a:r>
              <a:rPr lang="en-US" sz="1842" dirty="0">
                <a:solidFill>
                  <a:srgbClr val="000000"/>
                </a:solidFill>
                <a:latin typeface="Aileron"/>
                <a:ea typeface="Aileron"/>
                <a:cs typeface="Aileron"/>
                <a:sym typeface="Aileron"/>
              </a:rPr>
              <a:t>.</a:t>
            </a:r>
          </a:p>
        </p:txBody>
      </p:sp>
      <p:sp>
        <p:nvSpPr>
          <p:cNvPr id="13" name="TextBox 13"/>
          <p:cNvSpPr txBox="1"/>
          <p:nvPr/>
        </p:nvSpPr>
        <p:spPr>
          <a:xfrm>
            <a:off x="3124200" y="9003818"/>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Voghera%2C+Lombardia&amp;radius=0&amp;vjk=332cf0732e678c5f&amp;advn=7332526213212532"/>
              </a:rPr>
              <a:t>PER CANDIDARSI -INDEED</a:t>
            </a:r>
            <a:endParaRPr lang="en-US" sz="2047" u="sng" dirty="0">
              <a:solidFill>
                <a:srgbClr val="642EC7"/>
              </a:solidFill>
              <a:latin typeface="Aileron"/>
              <a:ea typeface="Aileron"/>
              <a:cs typeface="Aileron"/>
              <a:sym typeface="Aileron"/>
              <a:hlinkClick r:id="rId8" tooltip="https://it.indeed.com/offerte-lavoro?l=Voghera%2C+Lombardia&amp;radius=0&amp;vjk=332cf0732e678c5f&amp;advn=7332526213212532"/>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Voghera%2C+Lombardia&amp;radius=0&amp;vjk=332cf0732e678c5f&amp;advn=7332526213212532"/>
            </a:endParaRPr>
          </a:p>
        </p:txBody>
      </p:sp>
      <p:sp>
        <p:nvSpPr>
          <p:cNvPr id="14" name="TextBox 14"/>
          <p:cNvSpPr txBox="1"/>
          <p:nvPr/>
        </p:nvSpPr>
        <p:spPr>
          <a:xfrm>
            <a:off x="9144000" y="3669450"/>
            <a:ext cx="8115300" cy="4842498"/>
          </a:xfrm>
          <a:prstGeom prst="rect">
            <a:avLst/>
          </a:prstGeom>
        </p:spPr>
        <p:txBody>
          <a:bodyPr lIns="0" tIns="0" rIns="0" bIns="0" rtlCol="0" anchor="t">
            <a:spAutoFit/>
          </a:bodyPr>
          <a:lstStyle/>
          <a:p>
            <a:pPr algn="l">
              <a:lnSpc>
                <a:spcPts val="2743"/>
              </a:lnSpc>
            </a:pPr>
            <a:r>
              <a:rPr lang="it-IT" sz="1828" dirty="0">
                <a:solidFill>
                  <a:srgbClr val="000000"/>
                </a:solidFill>
                <a:latin typeface="Aileron"/>
                <a:ea typeface="Aileron"/>
                <a:cs typeface="Aileron"/>
                <a:sym typeface="Aileron"/>
              </a:rPr>
              <a:t>Il fisioterapista in una RSA ha un ruolo fondamentale nel garantire il benessere fisico e funzionale degli ospiti, molti dei quali possono avere esigenze specifiche legate a disabilità, patologie croniche, o difficoltà motorie legate all’età avanzata.</a:t>
            </a:r>
          </a:p>
          <a:p>
            <a:pPr algn="l">
              <a:lnSpc>
                <a:spcPts val="2743"/>
              </a:lnSpc>
            </a:pPr>
            <a:endParaRPr lang="it-IT" sz="1828" dirty="0">
              <a:solidFill>
                <a:srgbClr val="000000"/>
              </a:solidFill>
              <a:latin typeface="Aileron"/>
              <a:ea typeface="Aileron"/>
              <a:cs typeface="Aileron"/>
              <a:sym typeface="Aileron"/>
            </a:endParaRPr>
          </a:p>
          <a:p>
            <a:pPr algn="l">
              <a:lnSpc>
                <a:spcPts val="2743"/>
              </a:lnSpc>
            </a:pPr>
            <a:r>
              <a:rPr lang="it-IT" sz="1828" dirty="0">
                <a:solidFill>
                  <a:srgbClr val="000000"/>
                </a:solidFill>
                <a:latin typeface="Aileron"/>
                <a:ea typeface="Aileron"/>
                <a:cs typeface="Aileron"/>
                <a:sym typeface="Aileron"/>
              </a:rPr>
              <a:t>Valutare e monitorare le condizioni fisiche degli ospiti</a:t>
            </a:r>
          </a:p>
          <a:p>
            <a:pPr algn="l">
              <a:lnSpc>
                <a:spcPts val="2743"/>
              </a:lnSpc>
            </a:pPr>
            <a:r>
              <a:rPr lang="it-IT" sz="1828" dirty="0">
                <a:solidFill>
                  <a:srgbClr val="000000"/>
                </a:solidFill>
                <a:latin typeface="Aileron"/>
                <a:ea typeface="Aileron"/>
                <a:cs typeface="Aileron"/>
                <a:sym typeface="Aileron"/>
              </a:rPr>
              <a:t>Pianificare interventi riabilitativi personalizzati per migliorare mobilità e autonomia</a:t>
            </a:r>
          </a:p>
          <a:p>
            <a:pPr algn="l">
              <a:lnSpc>
                <a:spcPts val="2743"/>
              </a:lnSpc>
            </a:pPr>
            <a:r>
              <a:rPr lang="it-IT" sz="1828" dirty="0">
                <a:solidFill>
                  <a:srgbClr val="000000"/>
                </a:solidFill>
                <a:latin typeface="Aileron"/>
                <a:ea typeface="Aileron"/>
                <a:cs typeface="Aileron"/>
                <a:sym typeface="Aileron"/>
              </a:rPr>
              <a:t>Prevenire complicanze come rigidità articolare e piaghe da decubito</a:t>
            </a:r>
          </a:p>
          <a:p>
            <a:pPr algn="l">
              <a:lnSpc>
                <a:spcPts val="2743"/>
              </a:lnSpc>
            </a:pPr>
            <a:r>
              <a:rPr lang="it-IT" sz="1828" dirty="0">
                <a:solidFill>
                  <a:srgbClr val="000000"/>
                </a:solidFill>
                <a:latin typeface="Aileron"/>
                <a:ea typeface="Aileron"/>
                <a:cs typeface="Aileron"/>
                <a:sym typeface="Aileron"/>
              </a:rPr>
              <a:t>Collaborare con l’équipe multidisciplinare per un approccio globale alla cura</a:t>
            </a:r>
          </a:p>
          <a:p>
            <a:pPr algn="l">
              <a:lnSpc>
                <a:spcPts val="2743"/>
              </a:lnSpc>
            </a:pPr>
            <a:r>
              <a:rPr lang="it-IT" sz="1828" dirty="0">
                <a:solidFill>
                  <a:srgbClr val="000000"/>
                </a:solidFill>
                <a:latin typeface="Aileron"/>
                <a:ea typeface="Aileron"/>
                <a:cs typeface="Aileron"/>
                <a:sym typeface="Aileron"/>
              </a:rPr>
              <a:t>Educare ospiti, familiari e personale sull’uso corretto degli ausili e sulle tecniche di movimentazione</a:t>
            </a:r>
          </a:p>
          <a:p>
            <a:pPr algn="l">
              <a:lnSpc>
                <a:spcPts val="2743"/>
              </a:lnSpc>
            </a:pPr>
            <a:endParaRPr lang="en-US" sz="1828" dirty="0">
              <a:solidFill>
                <a:srgbClr val="000000"/>
              </a:solidFill>
              <a:latin typeface="Aileron"/>
              <a:ea typeface="Aileron"/>
              <a:cs typeface="Aileron"/>
              <a:sym typeface="Aileron"/>
            </a:endParaRPr>
          </a:p>
          <a:p>
            <a:pPr algn="l">
              <a:lnSpc>
                <a:spcPts val="2743"/>
              </a:lnSpc>
            </a:pPr>
            <a:endParaRPr lang="en-US" sz="1828" dirty="0">
              <a:solidFill>
                <a:srgbClr val="000000"/>
              </a:solidFill>
              <a:latin typeface="Aileron"/>
              <a:ea typeface="Aileron"/>
              <a:cs typeface="Aileron"/>
              <a:sym typeface="Aileron"/>
            </a:endParaRPr>
          </a:p>
        </p:txBody>
      </p:sp>
      <p:sp>
        <p:nvSpPr>
          <p:cNvPr id="15" name="TextBox 15"/>
          <p:cNvSpPr txBox="1"/>
          <p:nvPr/>
        </p:nvSpPr>
        <p:spPr>
          <a:xfrm>
            <a:off x="9144000" y="1956893"/>
            <a:ext cx="8115300" cy="1384995"/>
          </a:xfrm>
          <a:prstGeom prst="rect">
            <a:avLst/>
          </a:prstGeom>
        </p:spPr>
        <p:txBody>
          <a:bodyPr lIns="0" tIns="0" rIns="0" bIns="0" rtlCol="0" anchor="t">
            <a:spAutoFit/>
          </a:bodyPr>
          <a:lstStyle/>
          <a:p>
            <a:pPr algn="l">
              <a:lnSpc>
                <a:spcPts val="3552"/>
              </a:lnSpc>
            </a:pPr>
            <a:r>
              <a:rPr lang="it-IT" sz="3200" b="1" spc="-80" dirty="0">
                <a:solidFill>
                  <a:srgbClr val="FF1495"/>
                </a:solidFill>
                <a:latin typeface="Aileron Bold"/>
                <a:ea typeface="Aileron Bold"/>
                <a:cs typeface="Aileron Bold"/>
                <a:sym typeface="Aileron Bold"/>
              </a:rPr>
              <a:t>FISIOTERAPISTA 20H RSA- job post</a:t>
            </a:r>
          </a:p>
          <a:p>
            <a:pPr algn="l">
              <a:lnSpc>
                <a:spcPts val="3552"/>
              </a:lnSpc>
            </a:pPr>
            <a:r>
              <a:rPr lang="it-IT" sz="3200" b="1" spc="-80" dirty="0">
                <a:solidFill>
                  <a:srgbClr val="FF1495"/>
                </a:solidFill>
                <a:latin typeface="Aileron Bold"/>
                <a:ea typeface="Aileron Bold"/>
                <a:cs typeface="Aileron Bold"/>
                <a:sym typeface="Aileron Bold"/>
              </a:rPr>
              <a:t>AXL Spa - Agenzia per il lavoro</a:t>
            </a:r>
            <a:endParaRPr lang="en-US" sz="3200" b="1" u="sng" spc="-80" dirty="0">
              <a:solidFill>
                <a:srgbClr val="FF1495"/>
              </a:solidFill>
              <a:latin typeface="Aileron Bold"/>
              <a:ea typeface="Aileron Bold"/>
              <a:cs typeface="Aileron Bold"/>
              <a:sym typeface="Aileron Bold"/>
              <a:hlinkClick r:id="rId9" tooltip="https://it.indeed.com/cmp/Cos-Cooperativa-Sociale-1?campaignid=mobvjcmp&amp;from=mobviewjob&amp;tk=1idhbjaem2fuo00n&amp;fromjk=2ecff76cbab84571"/>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9" tooltip="https://it.indeed.com/cmp/Cos-Cooperativa-Sociale-1?campaignid=mobvjcmp&amp;from=mobviewjob&amp;tk=1idhbjaem2fuo00n&amp;fromjk=2ecff76cbab84571"/>
            </a:endParaRPr>
          </a:p>
        </p:txBody>
      </p:sp>
      <p:sp>
        <p:nvSpPr>
          <p:cNvPr id="16" name="TextBox 16"/>
          <p:cNvSpPr txBox="1"/>
          <p:nvPr/>
        </p:nvSpPr>
        <p:spPr>
          <a:xfrm>
            <a:off x="9144000" y="8888547"/>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rPr>
              <a:t>PER CANDIDARSI -</a:t>
            </a:r>
            <a:r>
              <a:rPr lang="en-US" sz="2047" u="sng" dirty="0">
                <a:solidFill>
                  <a:srgbClr val="642EC7"/>
                </a:solidFill>
                <a:latin typeface="Aileron"/>
                <a:ea typeface="Aileron"/>
                <a:cs typeface="Aileron"/>
                <a:sym typeface="Aileron"/>
                <a:hlinkClick r:id="rId10"/>
              </a:rPr>
              <a:t>INDEED</a:t>
            </a:r>
            <a:endParaRPr lang="en-US" sz="2047" u="sng" dirty="0">
              <a:solidFill>
                <a:srgbClr val="642EC7"/>
              </a:solidFill>
              <a:latin typeface="Aileron"/>
              <a:ea typeface="Aileron"/>
              <a:cs typeface="Aileron"/>
              <a:sym typeface="Aileron"/>
            </a:endParaRPr>
          </a:p>
          <a:p>
            <a:pPr algn="l">
              <a:lnSpc>
                <a:spcPts val="3070"/>
              </a:lnSpc>
            </a:pPr>
            <a:endParaRPr lang="en-US" sz="2047" u="sng" dirty="0">
              <a:solidFill>
                <a:srgbClr val="642EC7"/>
              </a:solidFill>
              <a:latin typeface="Aileron"/>
              <a:ea typeface="Aileron"/>
              <a:cs typeface="Aileron"/>
              <a:sym typeface="Aileron"/>
              <a:hlinkClick r:id="rId11" tooltip="https://it.indeed.com/offerte-lavoro?l=Voghera%2C+Lombardia&amp;radius=0&amp;vjk=2ecff76cbab84571&amp;advn=8858104299269423"/>
            </a:endParaRPr>
          </a:p>
        </p:txBody>
      </p:sp>
      <p:sp>
        <p:nvSpPr>
          <p:cNvPr id="18" name="TextBox 14">
            <a:extLst>
              <a:ext uri="{FF2B5EF4-FFF2-40B4-BE49-F238E27FC236}">
                <a16:creationId xmlns:a16="http://schemas.microsoft.com/office/drawing/2014/main" id="{B3B786C9-4F1C-D31E-40F8-5205F7F2DA24}"/>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Voghera</a:t>
            </a:r>
          </a:p>
        </p:txBody>
      </p:sp>
      <p:sp>
        <p:nvSpPr>
          <p:cNvPr id="11" name="TextBox 11"/>
          <p:cNvSpPr txBox="1"/>
          <p:nvPr/>
        </p:nvSpPr>
        <p:spPr>
          <a:xfrm>
            <a:off x="1028700" y="2778547"/>
            <a:ext cx="8115300" cy="923330"/>
          </a:xfrm>
          <a:prstGeom prst="rect">
            <a:avLst/>
          </a:prstGeom>
        </p:spPr>
        <p:txBody>
          <a:bodyPr lIns="0" tIns="0" rIns="0" bIns="0" rtlCol="0" anchor="t">
            <a:spAutoFit/>
          </a:bodyPr>
          <a:lstStyle/>
          <a:p>
            <a:pPr marL="0" lvl="0" indent="0" algn="l">
              <a:lnSpc>
                <a:spcPts val="3552"/>
              </a:lnSpc>
              <a:spcBef>
                <a:spcPct val="0"/>
              </a:spcBef>
            </a:pPr>
            <a:r>
              <a:rPr lang="it-IT" sz="3200" b="1" u="sng" spc="-80" dirty="0">
                <a:solidFill>
                  <a:srgbClr val="FF1495"/>
                </a:solidFill>
                <a:latin typeface="Aileron Bold"/>
                <a:ea typeface="Aileron Bold"/>
                <a:cs typeface="Aileron Bold"/>
                <a:sym typeface="Aileron Bold"/>
              </a:rPr>
              <a:t>operaio assemblaggio elettrico/elettronico- job post - LA TECNOMEDICA SRL</a:t>
            </a:r>
            <a:endParaRPr lang="en-US" sz="3200" b="1" u="sng" spc="-80" dirty="0">
              <a:solidFill>
                <a:srgbClr val="FF1495"/>
              </a:solidFill>
              <a:latin typeface="Aileron Bold"/>
              <a:ea typeface="Aileron Bold"/>
              <a:cs typeface="Aileron Bold"/>
              <a:sym typeface="Aileron Bold"/>
              <a:hlinkClick r:id="rId6" tooltip="https://it.indeed.com/cmp/Burger-King?campaignid=mobvjcmp&amp;from=mobviewjob&amp;tk=1idhbmgg0khhq80s&amp;fromjk=04cb40c8f2f54d7d"/>
            </a:endParaRPr>
          </a:p>
        </p:txBody>
      </p:sp>
      <p:sp>
        <p:nvSpPr>
          <p:cNvPr id="12" name="TextBox 12"/>
          <p:cNvSpPr txBox="1"/>
          <p:nvPr/>
        </p:nvSpPr>
        <p:spPr>
          <a:xfrm>
            <a:off x="1028700" y="4203227"/>
            <a:ext cx="8115300" cy="3914341"/>
          </a:xfrm>
          <a:prstGeom prst="rect">
            <a:avLst/>
          </a:prstGeom>
        </p:spPr>
        <p:txBody>
          <a:bodyPr lIns="0" tIns="0" rIns="0" bIns="0" rtlCol="0" anchor="t">
            <a:spAutoFit/>
          </a:bodyPr>
          <a:lstStyle/>
          <a:p>
            <a:pPr algn="l">
              <a:lnSpc>
                <a:spcPts val="2763"/>
              </a:lnSpc>
            </a:pPr>
            <a:r>
              <a:rPr lang="it-IT" sz="1842" dirty="0">
                <a:solidFill>
                  <a:srgbClr val="000000"/>
                </a:solidFill>
                <a:latin typeface="Aileron"/>
                <a:ea typeface="Aileron"/>
                <a:cs typeface="Aileron"/>
                <a:sym typeface="Aileron"/>
              </a:rPr>
              <a:t>OPERAIO ASSEMBLAGGIO ELETTRICO/ELETTRONICO</a:t>
            </a:r>
          </a:p>
          <a:p>
            <a:pPr algn="l">
              <a:lnSpc>
                <a:spcPts val="2763"/>
              </a:lnSpc>
            </a:pPr>
            <a:endParaRPr lang="it-IT" sz="1842" dirty="0">
              <a:solidFill>
                <a:srgbClr val="000000"/>
              </a:solidFill>
              <a:latin typeface="Aileron"/>
              <a:ea typeface="Aileron"/>
              <a:cs typeface="Aileron"/>
              <a:sym typeface="Aileron"/>
            </a:endParaRPr>
          </a:p>
          <a:p>
            <a:pPr algn="l">
              <a:lnSpc>
                <a:spcPts val="2763"/>
              </a:lnSpc>
            </a:pPr>
            <a:r>
              <a:rPr lang="it-IT" sz="1842" dirty="0">
                <a:solidFill>
                  <a:srgbClr val="000000"/>
                </a:solidFill>
                <a:latin typeface="Aileron"/>
                <a:ea typeface="Aileron"/>
                <a:cs typeface="Aileron"/>
                <a:sym typeface="Aileron"/>
              </a:rPr>
              <a:t>Contratto di lavoro: Tempo pieno, Tempo indeterminato, Tirocinio formativo/stage</a:t>
            </a:r>
          </a:p>
          <a:p>
            <a:pPr algn="l">
              <a:lnSpc>
                <a:spcPts val="2763"/>
              </a:lnSpc>
            </a:pPr>
            <a:endParaRPr lang="it-IT" sz="1842" dirty="0">
              <a:solidFill>
                <a:srgbClr val="000000"/>
              </a:solidFill>
              <a:latin typeface="Aileron"/>
              <a:ea typeface="Aileron"/>
              <a:cs typeface="Aileron"/>
              <a:sym typeface="Aileron"/>
            </a:endParaRPr>
          </a:p>
          <a:p>
            <a:pPr algn="l">
              <a:lnSpc>
                <a:spcPts val="2763"/>
              </a:lnSpc>
            </a:pPr>
            <a:r>
              <a:rPr lang="it-IT" sz="1842" dirty="0">
                <a:solidFill>
                  <a:srgbClr val="000000"/>
                </a:solidFill>
                <a:latin typeface="Aileron"/>
                <a:ea typeface="Aileron"/>
                <a:cs typeface="Aileron"/>
                <a:sym typeface="Aileron"/>
              </a:rPr>
              <a:t>Retribuzione: €1.400,00 - €1.750,00 al mese</a:t>
            </a:r>
          </a:p>
          <a:p>
            <a:pPr algn="l">
              <a:lnSpc>
                <a:spcPts val="2763"/>
              </a:lnSpc>
            </a:pPr>
            <a:endParaRPr lang="it-IT" sz="1842" dirty="0">
              <a:solidFill>
                <a:srgbClr val="000000"/>
              </a:solidFill>
              <a:latin typeface="Aileron"/>
              <a:ea typeface="Aileron"/>
              <a:cs typeface="Aileron"/>
              <a:sym typeface="Aileron"/>
            </a:endParaRPr>
          </a:p>
          <a:p>
            <a:pPr algn="l">
              <a:lnSpc>
                <a:spcPts val="2763"/>
              </a:lnSpc>
            </a:pPr>
            <a:r>
              <a:rPr lang="it-IT" sz="1842" dirty="0">
                <a:solidFill>
                  <a:srgbClr val="000000"/>
                </a:solidFill>
                <a:latin typeface="Aileron"/>
                <a:ea typeface="Aileron"/>
                <a:cs typeface="Aileron"/>
                <a:sym typeface="Aileron"/>
              </a:rPr>
              <a:t>Retribuzione supplementare:</a:t>
            </a:r>
          </a:p>
          <a:p>
            <a:pPr algn="l">
              <a:lnSpc>
                <a:spcPts val="2763"/>
              </a:lnSpc>
            </a:pPr>
            <a:endParaRPr lang="it-IT" sz="1842" dirty="0">
              <a:solidFill>
                <a:srgbClr val="000000"/>
              </a:solidFill>
              <a:latin typeface="Aileron"/>
              <a:ea typeface="Aileron"/>
              <a:cs typeface="Aileron"/>
              <a:sym typeface="Aileron"/>
            </a:endParaRPr>
          </a:p>
          <a:p>
            <a:pPr algn="l">
              <a:lnSpc>
                <a:spcPts val="2763"/>
              </a:lnSpc>
            </a:pPr>
            <a:r>
              <a:rPr lang="it-IT" sz="1842" dirty="0">
                <a:solidFill>
                  <a:srgbClr val="000000"/>
                </a:solidFill>
                <a:latin typeface="Aileron"/>
                <a:ea typeface="Aileron"/>
                <a:cs typeface="Aileron"/>
                <a:sym typeface="Aileron"/>
              </a:rPr>
              <a:t>Tredicesima</a:t>
            </a:r>
            <a:endParaRPr lang="en-US" sz="1842" dirty="0">
              <a:solidFill>
                <a:srgbClr val="000000"/>
              </a:solidFill>
              <a:latin typeface="Aileron"/>
              <a:ea typeface="Aileron"/>
              <a:cs typeface="Aileron"/>
              <a:sym typeface="Aileron"/>
            </a:endParaRPr>
          </a:p>
          <a:p>
            <a:pPr algn="l">
              <a:lnSpc>
                <a:spcPts val="2763"/>
              </a:lnSpc>
            </a:pPr>
            <a:endParaRPr lang="en-US" sz="1842" dirty="0">
              <a:solidFill>
                <a:srgbClr val="000000"/>
              </a:solidFill>
              <a:latin typeface="Aileron"/>
              <a:ea typeface="Aileron"/>
              <a:cs typeface="Aileron"/>
              <a:sym typeface="Aileron"/>
            </a:endParaRPr>
          </a:p>
        </p:txBody>
      </p:sp>
      <p:sp>
        <p:nvSpPr>
          <p:cNvPr id="13" name="TextBox 13"/>
          <p:cNvSpPr txBox="1"/>
          <p:nvPr/>
        </p:nvSpPr>
        <p:spPr>
          <a:xfrm>
            <a:off x="1156292" y="8111676"/>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Voghera%2C+Lombardia&amp;radius=0&amp;vjk=04cb40c8f2f54d7d&amp;advn=899650338678882"/>
              </a:rPr>
              <a:t>PER CANDIDARSI -INDEED</a:t>
            </a:r>
            <a:endParaRPr lang="en-US" sz="2047" u="sng" dirty="0">
              <a:solidFill>
                <a:srgbClr val="642EC7"/>
              </a:solidFill>
              <a:latin typeface="Aileron"/>
              <a:ea typeface="Aileron"/>
              <a:cs typeface="Aileron"/>
              <a:sym typeface="Aileron"/>
              <a:hlinkClick r:id="rId8" tooltip="https://it.indeed.com/offerte-lavoro?l=Voghera%2C+Lombardia&amp;radius=0&amp;vjk=04cb40c8f2f54d7d&amp;advn=899650338678882"/>
            </a:endParaRPr>
          </a:p>
          <a:p>
            <a:pPr algn="l">
              <a:lnSpc>
                <a:spcPts val="3070"/>
              </a:lnSpc>
            </a:pPr>
            <a:endParaRPr lang="en-US" sz="2047" u="sng" dirty="0">
              <a:solidFill>
                <a:srgbClr val="642EC7"/>
              </a:solidFill>
              <a:latin typeface="Aileron"/>
              <a:ea typeface="Aileron"/>
              <a:cs typeface="Aileron"/>
              <a:sym typeface="Aileron"/>
              <a:hlinkClick r:id="rId8" tooltip="https://it.indeed.com/offerte-lavoro?l=Voghera%2C+Lombardia&amp;radius=0&amp;vjk=04cb40c8f2f54d7d&amp;advn=899650338678882"/>
            </a:endParaRPr>
          </a:p>
        </p:txBody>
      </p:sp>
      <p:sp>
        <p:nvSpPr>
          <p:cNvPr id="14" name="TextBox 14"/>
          <p:cNvSpPr txBox="1"/>
          <p:nvPr/>
        </p:nvSpPr>
        <p:spPr>
          <a:xfrm>
            <a:off x="9144000" y="2950086"/>
            <a:ext cx="8115300" cy="5507341"/>
          </a:xfrm>
          <a:prstGeom prst="rect">
            <a:avLst/>
          </a:prstGeom>
        </p:spPr>
        <p:txBody>
          <a:bodyPr lIns="0" tIns="0" rIns="0" bIns="0" rtlCol="0" anchor="t">
            <a:spAutoFit/>
          </a:bodyPr>
          <a:lstStyle/>
          <a:p>
            <a:pPr marL="0" lvl="0" indent="0" algn="l">
              <a:lnSpc>
                <a:spcPts val="2743"/>
              </a:lnSpc>
            </a:pPr>
            <a:r>
              <a:rPr lang="it-IT" sz="1828" dirty="0">
                <a:solidFill>
                  <a:srgbClr val="000000"/>
                </a:solidFill>
                <a:latin typeface="Aileron"/>
                <a:ea typeface="Aileron"/>
                <a:cs typeface="Aileron"/>
                <a:sym typeface="Aileron"/>
              </a:rPr>
              <a:t>La posizione:</a:t>
            </a:r>
          </a:p>
          <a:p>
            <a:pPr marL="0" lvl="0" indent="0" algn="l">
              <a:lnSpc>
                <a:spcPts val="2743"/>
              </a:lnSpc>
            </a:pPr>
            <a:r>
              <a:rPr lang="it-IT" sz="1828" dirty="0">
                <a:solidFill>
                  <a:srgbClr val="000000"/>
                </a:solidFill>
                <a:latin typeface="Aileron"/>
                <a:ea typeface="Aileron"/>
                <a:cs typeface="Aileron"/>
                <a:sym typeface="Aileron"/>
              </a:rPr>
              <a:t>Collaborazione con il team per una gestione efficiente del punto vendita;</a:t>
            </a:r>
          </a:p>
          <a:p>
            <a:pPr marL="0" lvl="0" indent="0" algn="l">
              <a:lnSpc>
                <a:spcPts val="2743"/>
              </a:lnSpc>
            </a:pPr>
            <a:r>
              <a:rPr lang="it-IT" sz="1828" dirty="0">
                <a:solidFill>
                  <a:srgbClr val="000000"/>
                </a:solidFill>
                <a:latin typeface="Aileron"/>
                <a:ea typeface="Aileron"/>
                <a:cs typeface="Aileron"/>
                <a:sym typeface="Aileron"/>
              </a:rPr>
              <a:t>Rifornimento dei prodotti;</a:t>
            </a:r>
          </a:p>
          <a:p>
            <a:pPr marL="0" lvl="0" indent="0" algn="l">
              <a:lnSpc>
                <a:spcPts val="2743"/>
              </a:lnSpc>
            </a:pPr>
            <a:r>
              <a:rPr lang="it-IT" sz="1828" dirty="0">
                <a:solidFill>
                  <a:srgbClr val="000000"/>
                </a:solidFill>
                <a:latin typeface="Aileron"/>
                <a:ea typeface="Aileron"/>
                <a:cs typeface="Aileron"/>
                <a:sym typeface="Aileron"/>
              </a:rPr>
              <a:t>Predisposizione e gestione degli articoli promozionali;</a:t>
            </a:r>
          </a:p>
          <a:p>
            <a:pPr marL="0" lvl="0" indent="0" algn="l">
              <a:lnSpc>
                <a:spcPts val="2743"/>
              </a:lnSpc>
            </a:pPr>
            <a:r>
              <a:rPr lang="it-IT" sz="1828" dirty="0">
                <a:solidFill>
                  <a:srgbClr val="000000"/>
                </a:solidFill>
                <a:latin typeface="Aileron"/>
                <a:ea typeface="Aileron"/>
                <a:cs typeface="Aileron"/>
                <a:sym typeface="Aileron"/>
              </a:rPr>
              <a:t>Gestione della cassa;</a:t>
            </a:r>
          </a:p>
          <a:p>
            <a:pPr marL="0" lvl="0" indent="0" algn="l">
              <a:lnSpc>
                <a:spcPts val="2743"/>
              </a:lnSpc>
            </a:pPr>
            <a:r>
              <a:rPr lang="it-IT" sz="1828" dirty="0">
                <a:solidFill>
                  <a:srgbClr val="000000"/>
                </a:solidFill>
                <a:latin typeface="Aileron"/>
                <a:ea typeface="Aileron"/>
                <a:cs typeface="Aileron"/>
                <a:sym typeface="Aileron"/>
              </a:rPr>
              <a:t>Assistenza al cliente;</a:t>
            </a:r>
          </a:p>
          <a:p>
            <a:pPr marL="0" lvl="0" indent="0" algn="l">
              <a:lnSpc>
                <a:spcPts val="2743"/>
              </a:lnSpc>
            </a:pPr>
            <a:r>
              <a:rPr lang="it-IT" sz="1828" dirty="0">
                <a:solidFill>
                  <a:srgbClr val="000000"/>
                </a:solidFill>
                <a:latin typeface="Aileron"/>
                <a:ea typeface="Aileron"/>
                <a:cs typeface="Aileron"/>
                <a:sym typeface="Aileron"/>
              </a:rPr>
              <a:t>Sistemazione e pulizia dei locali.</a:t>
            </a:r>
          </a:p>
          <a:p>
            <a:pPr marL="0" lvl="0" indent="0" algn="l">
              <a:lnSpc>
                <a:spcPts val="2743"/>
              </a:lnSpc>
            </a:pPr>
            <a:endParaRPr lang="it-IT" sz="1828" dirty="0">
              <a:solidFill>
                <a:srgbClr val="000000"/>
              </a:solidFill>
              <a:latin typeface="Aileron"/>
              <a:ea typeface="Aileron"/>
              <a:cs typeface="Aileron"/>
              <a:sym typeface="Aileron"/>
            </a:endParaRPr>
          </a:p>
          <a:p>
            <a:pPr marL="0" lvl="0" indent="0" algn="l">
              <a:lnSpc>
                <a:spcPts val="2743"/>
              </a:lnSpc>
            </a:pPr>
            <a:r>
              <a:rPr lang="it-IT" sz="1828" dirty="0">
                <a:solidFill>
                  <a:srgbClr val="000000"/>
                </a:solidFill>
                <a:latin typeface="Aileron"/>
                <a:ea typeface="Aileron"/>
                <a:cs typeface="Aileron"/>
                <a:sym typeface="Aileron"/>
              </a:rPr>
              <a:t>Requisiti:</a:t>
            </a:r>
          </a:p>
          <a:p>
            <a:pPr marL="0" lvl="0" indent="0" algn="l">
              <a:lnSpc>
                <a:spcPts val="2743"/>
              </a:lnSpc>
            </a:pPr>
            <a:r>
              <a:rPr lang="it-IT" sz="1828" dirty="0">
                <a:solidFill>
                  <a:srgbClr val="000000"/>
                </a:solidFill>
                <a:latin typeface="Aileron"/>
                <a:ea typeface="Aileron"/>
                <a:cs typeface="Aileron"/>
                <a:sym typeface="Aileron"/>
              </a:rPr>
              <a:t>Diploma di maturità, spiccato orientamento al cliente, predisposizione al lavoro di squadra e forte attitudine al lavoro di relazione, affidabilità, flessibilità, approccio multitasking, interesse per il commercio.</a:t>
            </a:r>
          </a:p>
          <a:p>
            <a:pPr marL="0" lvl="0" indent="0" algn="l">
              <a:lnSpc>
                <a:spcPts val="2743"/>
              </a:lnSpc>
            </a:pPr>
            <a:endParaRPr lang="it-IT" sz="1828" dirty="0">
              <a:solidFill>
                <a:srgbClr val="000000"/>
              </a:solidFill>
              <a:latin typeface="Aileron"/>
              <a:ea typeface="Aileron"/>
              <a:cs typeface="Aileron"/>
              <a:sym typeface="Aileron"/>
            </a:endParaRPr>
          </a:p>
          <a:p>
            <a:pPr marL="0" lvl="0" indent="0" algn="l">
              <a:lnSpc>
                <a:spcPts val="2743"/>
              </a:lnSpc>
            </a:pPr>
            <a:r>
              <a:rPr lang="it-IT" sz="1828" dirty="0">
                <a:solidFill>
                  <a:srgbClr val="000000"/>
                </a:solidFill>
                <a:latin typeface="Aileron"/>
                <a:ea typeface="Aileron"/>
                <a:cs typeface="Aileron"/>
                <a:sym typeface="Aileron"/>
              </a:rPr>
              <a:t>Requisiti desiderati:</a:t>
            </a:r>
          </a:p>
          <a:p>
            <a:pPr marL="0" lvl="0" indent="0" algn="l">
              <a:lnSpc>
                <a:spcPts val="2743"/>
              </a:lnSpc>
            </a:pPr>
            <a:r>
              <a:rPr lang="it-IT" sz="1828" dirty="0">
                <a:solidFill>
                  <a:srgbClr val="000000"/>
                </a:solidFill>
                <a:latin typeface="Aileron"/>
                <a:ea typeface="Aileron"/>
                <a:cs typeface="Aileron"/>
                <a:sym typeface="Aileron"/>
              </a:rPr>
              <a:t>aver maturato esperienza come commesso/a, addetto/a vendite in aziende della grande distribuzione organizzata (GDO).</a:t>
            </a:r>
            <a:endParaRPr lang="en-US" sz="1828" dirty="0">
              <a:solidFill>
                <a:srgbClr val="000000"/>
              </a:solidFill>
              <a:latin typeface="Aileron"/>
              <a:ea typeface="Aileron"/>
              <a:cs typeface="Aileron"/>
              <a:sym typeface="Aileron"/>
            </a:endParaRPr>
          </a:p>
        </p:txBody>
      </p:sp>
      <p:sp>
        <p:nvSpPr>
          <p:cNvPr id="15" name="TextBox 15"/>
          <p:cNvSpPr txBox="1"/>
          <p:nvPr/>
        </p:nvSpPr>
        <p:spPr>
          <a:xfrm>
            <a:off x="9144000" y="1956893"/>
            <a:ext cx="8115300" cy="1384995"/>
          </a:xfrm>
          <a:prstGeom prst="rect">
            <a:avLst/>
          </a:prstGeom>
        </p:spPr>
        <p:txBody>
          <a:bodyPr lIns="0" tIns="0" rIns="0" bIns="0" rtlCol="0" anchor="t">
            <a:spAutoFit/>
          </a:bodyPr>
          <a:lstStyle/>
          <a:p>
            <a:pPr algn="l">
              <a:lnSpc>
                <a:spcPts val="3552"/>
              </a:lnSpc>
            </a:pPr>
            <a:r>
              <a:rPr lang="en-US" sz="3200" b="1" spc="-80" dirty="0">
                <a:solidFill>
                  <a:srgbClr val="FF1495"/>
                </a:solidFill>
                <a:latin typeface="Aileron Bold"/>
                <a:ea typeface="Aileron Bold"/>
                <a:cs typeface="Aileron Bold"/>
                <a:sym typeface="Aileron Bold"/>
              </a:rPr>
              <a:t>Addetto/a </a:t>
            </a:r>
            <a:r>
              <a:rPr lang="en-US" sz="3200" b="1" spc="-80" dirty="0" err="1">
                <a:solidFill>
                  <a:srgbClr val="FF1495"/>
                </a:solidFill>
                <a:latin typeface="Aileron Bold"/>
                <a:ea typeface="Aileron Bold"/>
                <a:cs typeface="Aileron Bold"/>
                <a:sym typeface="Aileron Bold"/>
              </a:rPr>
              <a:t>vendite</a:t>
            </a:r>
            <a:r>
              <a:rPr lang="en-US" sz="3200" b="1" spc="-80" dirty="0">
                <a:solidFill>
                  <a:srgbClr val="FF1495"/>
                </a:solidFill>
                <a:latin typeface="Aileron Bold"/>
                <a:ea typeface="Aileron Bold"/>
                <a:cs typeface="Aileron Bold"/>
                <a:sym typeface="Aileron Bold"/>
              </a:rPr>
              <a:t> part time - </a:t>
            </a:r>
            <a:r>
              <a:rPr lang="en-US" sz="3200" b="1" spc="-80" dirty="0" err="1">
                <a:solidFill>
                  <a:srgbClr val="FF1495"/>
                </a:solidFill>
                <a:latin typeface="Aileron Bold"/>
                <a:ea typeface="Aileron Bold"/>
                <a:cs typeface="Aileron Bold"/>
                <a:sym typeface="Aileron Bold"/>
              </a:rPr>
              <a:t>Voghera</a:t>
            </a:r>
            <a:r>
              <a:rPr lang="en-US" sz="3200" b="1" spc="-80" dirty="0">
                <a:solidFill>
                  <a:srgbClr val="FF1495"/>
                </a:solidFill>
                <a:latin typeface="Aileron Bold"/>
                <a:ea typeface="Aileron Bold"/>
                <a:cs typeface="Aileron Bold"/>
                <a:sym typeface="Aileron Bold"/>
              </a:rPr>
              <a:t> (PV)- job post - Happy Casa Store</a:t>
            </a:r>
            <a:endParaRPr lang="en-US" sz="3200" b="1" u="sng" spc="-80" dirty="0">
              <a:solidFill>
                <a:srgbClr val="FF1495"/>
              </a:solidFill>
              <a:latin typeface="Aileron Bold"/>
              <a:ea typeface="Aileron Bold"/>
              <a:cs typeface="Aileron Bold"/>
              <a:sym typeface="Aileron Bold"/>
              <a:hlinkClick r:id="rId9" tooltip="https://it.indeed.com/cmp/Eurospin?campaignid=mobvjcmp&amp;from=mobviewjob&amp;tk=1idhbq8vvjth7803&amp;fromjk=5f2c7d6f13c679d4"/>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9" tooltip="https://it.indeed.com/cmp/Eurospin?campaignid=mobvjcmp&amp;from=mobviewjob&amp;tk=1idhbq8vvjth7803&amp;fromjk=5f2c7d6f13c679d4"/>
            </a:endParaRPr>
          </a:p>
        </p:txBody>
      </p:sp>
      <p:sp>
        <p:nvSpPr>
          <p:cNvPr id="16" name="TextBox 16"/>
          <p:cNvSpPr txBox="1"/>
          <p:nvPr/>
        </p:nvSpPr>
        <p:spPr>
          <a:xfrm>
            <a:off x="9144000" y="8636768"/>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10" tooltip="https://it.indeed.com/offerte-lavoro?l=Voghera%2C+Lombardia&amp;radius=0&amp;vjk=5f2c7d6f13c679d4"/>
              </a:rPr>
              <a:t>PER CANDIDARSI -INDEED</a:t>
            </a:r>
            <a:endParaRPr lang="en-US" sz="2047" u="sng" dirty="0">
              <a:solidFill>
                <a:srgbClr val="642EC7"/>
              </a:solidFill>
              <a:latin typeface="Aileron"/>
              <a:ea typeface="Aileron"/>
              <a:cs typeface="Aileron"/>
              <a:sym typeface="Aileron"/>
              <a:hlinkClick r:id="rId11" tooltip="https://it.indeed.com/offerte-lavoro?l=Voghera%2C+Lombardia&amp;radius=0&amp;vjk=5f2c7d6f13c679d4"/>
            </a:endParaRPr>
          </a:p>
          <a:p>
            <a:pPr algn="l">
              <a:lnSpc>
                <a:spcPts val="3070"/>
              </a:lnSpc>
            </a:pPr>
            <a:endParaRPr lang="en-US" sz="2047" u="sng" dirty="0">
              <a:solidFill>
                <a:srgbClr val="642EC7"/>
              </a:solidFill>
              <a:latin typeface="Aileron"/>
              <a:ea typeface="Aileron"/>
              <a:cs typeface="Aileron"/>
              <a:sym typeface="Aileron"/>
              <a:hlinkClick r:id="rId11" tooltip="https://it.indeed.com/offerte-lavoro?l=Voghera%2C+Lombardia&amp;radius=0&amp;vjk=5f2c7d6f13c679d4"/>
            </a:endParaRPr>
          </a:p>
        </p:txBody>
      </p:sp>
      <p:sp>
        <p:nvSpPr>
          <p:cNvPr id="18" name="TextBox 14">
            <a:extLst>
              <a:ext uri="{FF2B5EF4-FFF2-40B4-BE49-F238E27FC236}">
                <a16:creationId xmlns:a16="http://schemas.microsoft.com/office/drawing/2014/main" id="{32B350FF-BCBA-254A-C57D-D0851EF32FA2}"/>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710033" y="1136524"/>
            <a:ext cx="6851764" cy="1349574"/>
          </a:xfrm>
          <a:prstGeom prst="rect">
            <a:avLst/>
          </a:prstGeom>
        </p:spPr>
        <p:txBody>
          <a:bodyPr lIns="0" tIns="0" rIns="0" bIns="0" rtlCol="0" anchor="t">
            <a:spAutoFit/>
          </a:bodyPr>
          <a:lstStyle/>
          <a:p>
            <a:pPr marL="0" lvl="0" indent="0" algn="l">
              <a:lnSpc>
                <a:spcPts val="5193"/>
              </a:lnSpc>
              <a:spcBef>
                <a:spcPct val="0"/>
              </a:spcBef>
            </a:pPr>
            <a:r>
              <a:rPr lang="en-US" sz="5245" b="1">
                <a:solidFill>
                  <a:srgbClr val="000000"/>
                </a:solidFill>
                <a:latin typeface="Aileron Heavy"/>
                <a:ea typeface="Aileron Heavy"/>
                <a:cs typeface="Aileron Heavy"/>
                <a:sym typeface="Aileron Heavy"/>
              </a:rPr>
              <a:t>Ambito territoriale Broni e Casteggio</a:t>
            </a:r>
          </a:p>
        </p:txBody>
      </p:sp>
      <p:sp>
        <p:nvSpPr>
          <p:cNvPr id="3" name="AutoShape 3"/>
          <p:cNvSpPr/>
          <p:nvPr/>
        </p:nvSpPr>
        <p:spPr>
          <a:xfrm>
            <a:off x="0" y="1739093"/>
            <a:ext cx="18288000" cy="9585"/>
          </a:xfrm>
          <a:prstGeom prst="rect">
            <a:avLst/>
          </a:prstGeom>
          <a:solidFill>
            <a:srgbClr val="000000"/>
          </a:solidFill>
        </p:spPr>
      </p:sp>
      <p:grpSp>
        <p:nvGrpSpPr>
          <p:cNvPr id="4" name="Group 4"/>
          <p:cNvGrpSpPr/>
          <p:nvPr/>
        </p:nvGrpSpPr>
        <p:grpSpPr>
          <a:xfrm>
            <a:off x="12598420" y="4593468"/>
            <a:ext cx="2844790" cy="2858924"/>
            <a:chOff x="0" y="0"/>
            <a:chExt cx="1913890" cy="1923399"/>
          </a:xfrm>
        </p:grpSpPr>
        <p:sp>
          <p:nvSpPr>
            <p:cNvPr id="5" name="Freeform 5"/>
            <p:cNvSpPr/>
            <p:nvPr/>
          </p:nvSpPr>
          <p:spPr>
            <a:xfrm>
              <a:off x="0" y="0"/>
              <a:ext cx="1913890" cy="1923399"/>
            </a:xfrm>
            <a:custGeom>
              <a:avLst/>
              <a:gdLst/>
              <a:ahLst/>
              <a:cxnLst/>
              <a:rect l="l" t="t" r="r" b="b"/>
              <a:pathLst>
                <a:path w="1913890" h="1923399">
                  <a:moveTo>
                    <a:pt x="0" y="0"/>
                  </a:moveTo>
                  <a:lnTo>
                    <a:pt x="1913890" y="0"/>
                  </a:lnTo>
                  <a:lnTo>
                    <a:pt x="1913890" y="1923399"/>
                  </a:lnTo>
                  <a:lnTo>
                    <a:pt x="0" y="1923399"/>
                  </a:lnTo>
                  <a:close/>
                </a:path>
              </a:pathLst>
            </a:custGeom>
            <a:solidFill>
              <a:srgbClr val="FF1495"/>
            </a:solidFill>
          </p:spPr>
        </p:sp>
      </p:grpSp>
      <p:grpSp>
        <p:nvGrpSpPr>
          <p:cNvPr id="6" name="Group 6"/>
          <p:cNvGrpSpPr/>
          <p:nvPr/>
        </p:nvGrpSpPr>
        <p:grpSpPr>
          <a:xfrm>
            <a:off x="9753630" y="7452391"/>
            <a:ext cx="2844790" cy="2858924"/>
            <a:chOff x="0" y="0"/>
            <a:chExt cx="1913890" cy="1923399"/>
          </a:xfrm>
        </p:grpSpPr>
        <p:sp>
          <p:nvSpPr>
            <p:cNvPr id="7" name="Freeform 7"/>
            <p:cNvSpPr/>
            <p:nvPr/>
          </p:nvSpPr>
          <p:spPr>
            <a:xfrm>
              <a:off x="0" y="0"/>
              <a:ext cx="1913890" cy="1923399"/>
            </a:xfrm>
            <a:custGeom>
              <a:avLst/>
              <a:gdLst/>
              <a:ahLst/>
              <a:cxnLst/>
              <a:rect l="l" t="t" r="r" b="b"/>
              <a:pathLst>
                <a:path w="1913890" h="1923399">
                  <a:moveTo>
                    <a:pt x="0" y="0"/>
                  </a:moveTo>
                  <a:lnTo>
                    <a:pt x="1913890" y="0"/>
                  </a:lnTo>
                  <a:lnTo>
                    <a:pt x="1913890" y="1923399"/>
                  </a:lnTo>
                  <a:lnTo>
                    <a:pt x="0" y="1923399"/>
                  </a:lnTo>
                  <a:close/>
                </a:path>
              </a:pathLst>
            </a:custGeom>
            <a:solidFill>
              <a:srgbClr val="642EC7"/>
            </a:solidFill>
          </p:spPr>
        </p:sp>
      </p:grpSp>
      <p:grpSp>
        <p:nvGrpSpPr>
          <p:cNvPr id="8" name="Group 8"/>
          <p:cNvGrpSpPr/>
          <p:nvPr/>
        </p:nvGrpSpPr>
        <p:grpSpPr>
          <a:xfrm>
            <a:off x="12598420" y="1748677"/>
            <a:ext cx="5689580" cy="2844790"/>
            <a:chOff x="0" y="0"/>
            <a:chExt cx="3827780" cy="1913890"/>
          </a:xfrm>
        </p:grpSpPr>
        <p:sp>
          <p:nvSpPr>
            <p:cNvPr id="9" name="Freeform 9"/>
            <p:cNvSpPr/>
            <p:nvPr/>
          </p:nvSpPr>
          <p:spPr>
            <a:xfrm>
              <a:off x="0" y="0"/>
              <a:ext cx="3827780" cy="1913890"/>
            </a:xfrm>
            <a:custGeom>
              <a:avLst/>
              <a:gdLst/>
              <a:ahLst/>
              <a:cxnLst/>
              <a:rect l="l" t="t" r="r" b="b"/>
              <a:pathLst>
                <a:path w="3827780" h="1913890">
                  <a:moveTo>
                    <a:pt x="0" y="0"/>
                  </a:moveTo>
                  <a:lnTo>
                    <a:pt x="3827780" y="0"/>
                  </a:lnTo>
                  <a:lnTo>
                    <a:pt x="3827780" y="1913890"/>
                  </a:lnTo>
                  <a:lnTo>
                    <a:pt x="0" y="1913890"/>
                  </a:lnTo>
                  <a:close/>
                </a:path>
              </a:pathLst>
            </a:custGeom>
            <a:solidFill>
              <a:srgbClr val="019D97"/>
            </a:solidFill>
          </p:spPr>
        </p:sp>
      </p:grpSp>
      <p:sp>
        <p:nvSpPr>
          <p:cNvPr id="10" name="Freeform 10"/>
          <p:cNvSpPr/>
          <p:nvPr/>
        </p:nvSpPr>
        <p:spPr>
          <a:xfrm>
            <a:off x="15443210" y="4593468"/>
            <a:ext cx="2844790" cy="2844790"/>
          </a:xfrm>
          <a:custGeom>
            <a:avLst/>
            <a:gdLst/>
            <a:ahLst/>
            <a:cxnLst/>
            <a:rect l="l" t="t" r="r" b="b"/>
            <a:pathLst>
              <a:path w="2844790" h="2844790">
                <a:moveTo>
                  <a:pt x="0" y="0"/>
                </a:moveTo>
                <a:lnTo>
                  <a:pt x="2844790" y="0"/>
                </a:lnTo>
                <a:lnTo>
                  <a:pt x="2844790" y="2844790"/>
                </a:lnTo>
                <a:lnTo>
                  <a:pt x="0" y="284479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1" name="Freeform 11"/>
          <p:cNvSpPr/>
          <p:nvPr/>
        </p:nvSpPr>
        <p:spPr>
          <a:xfrm rot="-10800000" flipH="1" flipV="1">
            <a:off x="9753630" y="4593468"/>
            <a:ext cx="2844790" cy="2844790"/>
          </a:xfrm>
          <a:custGeom>
            <a:avLst/>
            <a:gdLst/>
            <a:ahLst/>
            <a:cxnLst/>
            <a:rect l="l" t="t" r="r" b="b"/>
            <a:pathLst>
              <a:path w="2844790" h="2844790">
                <a:moveTo>
                  <a:pt x="2844790" y="2844790"/>
                </a:moveTo>
                <a:lnTo>
                  <a:pt x="0" y="2844790"/>
                </a:lnTo>
                <a:lnTo>
                  <a:pt x="0" y="0"/>
                </a:lnTo>
                <a:lnTo>
                  <a:pt x="2844790" y="0"/>
                </a:lnTo>
                <a:lnTo>
                  <a:pt x="2844790" y="284479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2" name="Freeform 12"/>
          <p:cNvSpPr/>
          <p:nvPr/>
        </p:nvSpPr>
        <p:spPr>
          <a:xfrm rot="-5400000" flipV="1">
            <a:off x="9610755" y="1748677"/>
            <a:ext cx="2844790" cy="2844790"/>
          </a:xfrm>
          <a:custGeom>
            <a:avLst/>
            <a:gdLst/>
            <a:ahLst/>
            <a:cxnLst/>
            <a:rect l="l" t="t" r="r" b="b"/>
            <a:pathLst>
              <a:path w="2844790" h="2844790">
                <a:moveTo>
                  <a:pt x="0" y="2844791"/>
                </a:moveTo>
                <a:lnTo>
                  <a:pt x="2844790" y="2844791"/>
                </a:lnTo>
                <a:lnTo>
                  <a:pt x="2844790" y="0"/>
                </a:lnTo>
                <a:lnTo>
                  <a:pt x="0" y="0"/>
                </a:lnTo>
                <a:lnTo>
                  <a:pt x="0" y="2844791"/>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3" name="Freeform 13"/>
          <p:cNvSpPr/>
          <p:nvPr/>
        </p:nvSpPr>
        <p:spPr>
          <a:xfrm rot="-5400000" flipV="1">
            <a:off x="15459588" y="7438258"/>
            <a:ext cx="2812033" cy="2812033"/>
          </a:xfrm>
          <a:custGeom>
            <a:avLst/>
            <a:gdLst/>
            <a:ahLst/>
            <a:cxnLst/>
            <a:rect l="l" t="t" r="r" b="b"/>
            <a:pathLst>
              <a:path w="2812033" h="2812033">
                <a:moveTo>
                  <a:pt x="0" y="2812033"/>
                </a:moveTo>
                <a:lnTo>
                  <a:pt x="2812034" y="2812033"/>
                </a:lnTo>
                <a:lnTo>
                  <a:pt x="2812034" y="0"/>
                </a:lnTo>
                <a:lnTo>
                  <a:pt x="0" y="0"/>
                </a:lnTo>
                <a:lnTo>
                  <a:pt x="0" y="2812033"/>
                </a:lnTo>
                <a:close/>
              </a:path>
            </a:pathLst>
          </a:custGeom>
          <a:blipFill>
            <a:blip r:embed="rId8">
              <a:extLst>
                <a:ext uri="{96DAC541-7B7A-43D3-8B79-37D633B846F1}">
                  <asvg:svgBlip xmlns:asvg="http://schemas.microsoft.com/office/drawing/2016/SVG/main" r:embed="rId9"/>
                </a:ext>
              </a:extLst>
            </a:blip>
            <a:stretch>
              <a:fillRect/>
            </a:stretch>
          </a:blipFill>
        </p:spPr>
      </p:sp>
      <p:grpSp>
        <p:nvGrpSpPr>
          <p:cNvPr id="14" name="Group 14"/>
          <p:cNvGrpSpPr/>
          <p:nvPr/>
        </p:nvGrpSpPr>
        <p:grpSpPr>
          <a:xfrm>
            <a:off x="16898362" y="816736"/>
            <a:ext cx="360938" cy="157229"/>
            <a:chOff x="0" y="0"/>
            <a:chExt cx="1166179" cy="508000"/>
          </a:xfrm>
        </p:grpSpPr>
        <p:sp>
          <p:nvSpPr>
            <p:cNvPr id="15" name="Freeform 15"/>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16" name="Freeform 16"/>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7" name="Freeform 17"/>
          <p:cNvSpPr/>
          <p:nvPr/>
        </p:nvSpPr>
        <p:spPr>
          <a:xfrm flipH="1">
            <a:off x="12598420" y="7438258"/>
            <a:ext cx="2844790" cy="2844790"/>
          </a:xfrm>
          <a:custGeom>
            <a:avLst/>
            <a:gdLst/>
            <a:ahLst/>
            <a:cxnLst/>
            <a:rect l="l" t="t" r="r" b="b"/>
            <a:pathLst>
              <a:path w="2844790" h="2844790">
                <a:moveTo>
                  <a:pt x="2844790" y="0"/>
                </a:moveTo>
                <a:lnTo>
                  <a:pt x="0" y="0"/>
                </a:lnTo>
                <a:lnTo>
                  <a:pt x="0" y="2844790"/>
                </a:lnTo>
                <a:lnTo>
                  <a:pt x="2844790" y="2844790"/>
                </a:lnTo>
                <a:lnTo>
                  <a:pt x="284479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18" name="TextBox 18"/>
          <p:cNvSpPr txBox="1"/>
          <p:nvPr/>
        </p:nvSpPr>
        <p:spPr>
          <a:xfrm>
            <a:off x="717121" y="3562663"/>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2" action="ppaction://hlinksldjump"/>
              </a:rPr>
              <a:t>CIGOGNOLA</a:t>
            </a:r>
          </a:p>
        </p:txBody>
      </p:sp>
      <p:sp>
        <p:nvSpPr>
          <p:cNvPr id="19" name="TextBox 19"/>
          <p:cNvSpPr txBox="1"/>
          <p:nvPr/>
        </p:nvSpPr>
        <p:spPr>
          <a:xfrm>
            <a:off x="710033" y="2560615"/>
            <a:ext cx="6214430"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3" action="ppaction://hlinksldjump"/>
              </a:rPr>
              <a:t>BRONI</a:t>
            </a:r>
          </a:p>
        </p:txBody>
      </p:sp>
      <p:sp>
        <p:nvSpPr>
          <p:cNvPr id="21" name="TextBox 21"/>
          <p:cNvSpPr txBox="1"/>
          <p:nvPr/>
        </p:nvSpPr>
        <p:spPr>
          <a:xfrm>
            <a:off x="713576" y="4693931"/>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4" action="ppaction://hlinksldjump"/>
              </a:rPr>
              <a:t>STRADELLA</a:t>
            </a:r>
          </a:p>
        </p:txBody>
      </p:sp>
      <p:sp>
        <p:nvSpPr>
          <p:cNvPr id="22" name="TextBox 22"/>
          <p:cNvSpPr txBox="1"/>
          <p:nvPr/>
        </p:nvSpPr>
        <p:spPr>
          <a:xfrm>
            <a:off x="710033" y="4116591"/>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5" action="ppaction://hlinksldjump"/>
              </a:rPr>
              <a:t>SANTA MARIA DELLA VERSA</a:t>
            </a:r>
            <a:endParaRPr lang="en-US" sz="3200" b="1" u="sng" spc="-80" dirty="0">
              <a:solidFill>
                <a:srgbClr val="FF1495"/>
              </a:solidFill>
              <a:latin typeface="Aileron Bold"/>
              <a:ea typeface="Aileron Bold"/>
              <a:cs typeface="Aileron Bold"/>
              <a:sym typeface="Aileron Bold"/>
              <a:hlinkClick r:id="rId16" action="ppaction://hlinksldjump"/>
            </a:endParaRPr>
          </a:p>
        </p:txBody>
      </p:sp>
      <p:sp>
        <p:nvSpPr>
          <p:cNvPr id="23" name="TextBox 23"/>
          <p:cNvSpPr txBox="1"/>
          <p:nvPr/>
        </p:nvSpPr>
        <p:spPr>
          <a:xfrm>
            <a:off x="713576" y="6481977"/>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7" action="ppaction://hlinksldjump"/>
              </a:rPr>
              <a:t>CASTEGGIO</a:t>
            </a:r>
            <a:endParaRPr lang="en-US" sz="3200" b="1" u="sng" spc="-80" dirty="0">
              <a:solidFill>
                <a:srgbClr val="FF1495"/>
              </a:solidFill>
              <a:latin typeface="Aileron Bold"/>
              <a:ea typeface="Aileron Bold"/>
              <a:cs typeface="Aileron Bold"/>
              <a:sym typeface="Aileron Bold"/>
              <a:hlinkClick r:id="rId18" action="ppaction://hlinksldjump"/>
            </a:endParaRPr>
          </a:p>
        </p:txBody>
      </p:sp>
      <p:sp>
        <p:nvSpPr>
          <p:cNvPr id="24" name="TextBox 24"/>
          <p:cNvSpPr txBox="1"/>
          <p:nvPr/>
        </p:nvSpPr>
        <p:spPr>
          <a:xfrm>
            <a:off x="713576" y="8270023"/>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19" action="ppaction://hlinksldjump"/>
              </a:rPr>
              <a:t>MONTEBELLO DELLA BATTAGLIA</a:t>
            </a:r>
            <a:endParaRPr lang="en-US" sz="3200" b="1" u="sng" spc="-80" dirty="0">
              <a:solidFill>
                <a:srgbClr val="FF1495"/>
              </a:solidFill>
              <a:latin typeface="Aileron Bold"/>
              <a:ea typeface="Aileron Bold"/>
              <a:cs typeface="Aileron Bold"/>
              <a:sym typeface="Aileron Bold"/>
            </a:endParaRPr>
          </a:p>
        </p:txBody>
      </p:sp>
      <p:sp>
        <p:nvSpPr>
          <p:cNvPr id="25" name="TextBox 25"/>
          <p:cNvSpPr txBox="1"/>
          <p:nvPr/>
        </p:nvSpPr>
        <p:spPr>
          <a:xfrm>
            <a:off x="713576" y="7706798"/>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20" action="ppaction://hlinksldjump"/>
              </a:rPr>
              <a:t>CORVINO SAN QUIRICO</a:t>
            </a:r>
            <a:endParaRPr lang="en-US" sz="3200" b="1" u="sng" spc="-80" dirty="0">
              <a:solidFill>
                <a:srgbClr val="FF1495"/>
              </a:solidFill>
              <a:latin typeface="Aileron Bold"/>
              <a:ea typeface="Aileron Bold"/>
              <a:cs typeface="Aileron Bold"/>
              <a:sym typeface="Aileron Bold"/>
              <a:hlinkClick r:id="rId21" action="ppaction://hlinksldjump"/>
            </a:endParaRPr>
          </a:p>
        </p:txBody>
      </p:sp>
      <p:sp>
        <p:nvSpPr>
          <p:cNvPr id="26" name="TextBox 26"/>
          <p:cNvSpPr txBox="1"/>
          <p:nvPr/>
        </p:nvSpPr>
        <p:spPr>
          <a:xfrm>
            <a:off x="710033" y="3035341"/>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22" action="ppaction://hlinksldjump"/>
              </a:rPr>
              <a:t>CAMPOSPINOSO</a:t>
            </a:r>
          </a:p>
        </p:txBody>
      </p:sp>
      <p:sp>
        <p:nvSpPr>
          <p:cNvPr id="27" name="TextBox 27"/>
          <p:cNvSpPr txBox="1"/>
          <p:nvPr/>
        </p:nvSpPr>
        <p:spPr>
          <a:xfrm>
            <a:off x="740157" y="7086971"/>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trike="noStrike" spc="-80" dirty="0">
                <a:solidFill>
                  <a:srgbClr val="FF1495"/>
                </a:solidFill>
                <a:latin typeface="Aileron Bold"/>
                <a:ea typeface="Aileron Bold"/>
                <a:cs typeface="Aileron Bold"/>
                <a:sym typeface="Aileron Bold"/>
                <a:hlinkClick r:id="rId23" action="ppaction://hlinksldjump"/>
              </a:rPr>
              <a:t>CERVESINA</a:t>
            </a:r>
            <a:endParaRPr lang="en-US" sz="3200" b="1" u="sng" strike="noStrike" spc="-80" dirty="0">
              <a:solidFill>
                <a:srgbClr val="FF1495"/>
              </a:solidFill>
              <a:latin typeface="Aileron Bold"/>
              <a:ea typeface="Aileron Bold"/>
              <a:cs typeface="Aileron Bold"/>
              <a:sym typeface="Aileron Bold"/>
              <a:hlinkClick r:id="rId24" action="ppaction://hlinksldjump"/>
            </a:endParaRPr>
          </a:p>
        </p:txBody>
      </p:sp>
      <p:sp>
        <p:nvSpPr>
          <p:cNvPr id="28" name="TextBox 28"/>
          <p:cNvSpPr txBox="1"/>
          <p:nvPr/>
        </p:nvSpPr>
        <p:spPr>
          <a:xfrm>
            <a:off x="708261" y="5243812"/>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D60093"/>
                </a:solidFill>
                <a:latin typeface="Aileron Bold"/>
                <a:ea typeface="Aileron Bold"/>
                <a:cs typeface="Aileron Bold"/>
                <a:sym typeface="Aileron Bold"/>
                <a:hlinkClick r:id="rId16" action="ppaction://hlinksldjump"/>
              </a:rPr>
              <a:t>CASANOVA</a:t>
            </a:r>
            <a:r>
              <a:rPr lang="en-US" sz="3200" b="1" u="sng" spc="-80" dirty="0">
                <a:solidFill>
                  <a:srgbClr val="FF1495"/>
                </a:solidFill>
                <a:latin typeface="Aileron Bold"/>
                <a:ea typeface="Aileron Bold"/>
                <a:cs typeface="Aileron Bold"/>
                <a:sym typeface="Aileron Bold"/>
                <a:hlinkClick r:id="rId16" action="ppaction://hlinksldjump"/>
              </a:rPr>
              <a:t> LONATI</a:t>
            </a:r>
            <a:endParaRPr lang="en-US" sz="3200" b="1" u="sng" spc="-80" dirty="0">
              <a:solidFill>
                <a:srgbClr val="FF1495"/>
              </a:solidFill>
              <a:latin typeface="Aileron Bold"/>
              <a:ea typeface="Aileron Bold"/>
              <a:cs typeface="Aileron Bold"/>
              <a:sym typeface="Aileron Bold"/>
              <a:hlinkClick r:id="rId17" action="ppaction://hlinksldjump"/>
            </a:endParaRPr>
          </a:p>
        </p:txBody>
      </p:sp>
      <p:sp>
        <p:nvSpPr>
          <p:cNvPr id="29" name="TextBox 29"/>
          <p:cNvSpPr txBox="1"/>
          <p:nvPr/>
        </p:nvSpPr>
        <p:spPr>
          <a:xfrm>
            <a:off x="717121" y="9421598"/>
            <a:ext cx="6851764" cy="461665"/>
          </a:xfrm>
          <a:prstGeom prst="rect">
            <a:avLst/>
          </a:prstGeom>
        </p:spPr>
        <p:txBody>
          <a:bodyPr lIns="0" tIns="0" rIns="0" bIns="0" rtlCol="0" anchor="t">
            <a:spAutoFit/>
          </a:bodyPr>
          <a:lstStyle/>
          <a:p>
            <a:pPr marL="0" lvl="0" indent="0" algn="l">
              <a:lnSpc>
                <a:spcPts val="3552"/>
              </a:lnSpc>
              <a:spcBef>
                <a:spcPct val="0"/>
              </a:spcBef>
            </a:pPr>
            <a:r>
              <a:rPr lang="en-US" sz="3200" b="1" u="sng" strike="noStrike" spc="-80" dirty="0">
                <a:solidFill>
                  <a:srgbClr val="FF1495"/>
                </a:solidFill>
                <a:latin typeface="Aileron Bold"/>
                <a:ea typeface="Aileron Bold"/>
                <a:cs typeface="Aileron Bold"/>
                <a:sym typeface="Aileron Bold"/>
                <a:hlinkClick r:id="rId25" action="ppaction://hlinksldjump"/>
              </a:rPr>
              <a:t>SANTA GIULETTA</a:t>
            </a:r>
            <a:endParaRPr lang="en-US" sz="3200" b="1" u="sng" strike="noStrike" spc="-80" dirty="0">
              <a:solidFill>
                <a:srgbClr val="FF1495"/>
              </a:solidFill>
              <a:latin typeface="Aileron Bold"/>
              <a:ea typeface="Aileron Bold"/>
              <a:cs typeface="Aileron Bold"/>
              <a:sym typeface="Aileron Bold"/>
              <a:hlinkClick r:id="rId26" action="ppaction://hlinksldjump"/>
            </a:endParaRPr>
          </a:p>
        </p:txBody>
      </p:sp>
      <p:sp>
        <p:nvSpPr>
          <p:cNvPr id="30" name="TextBox 30">
            <a:hlinkClick r:id="rId27" action="ppaction://hlinksldjump"/>
          </p:cNvPr>
          <p:cNvSpPr txBox="1"/>
          <p:nvPr/>
        </p:nvSpPr>
        <p:spPr>
          <a:xfrm>
            <a:off x="740157" y="8858373"/>
            <a:ext cx="6851764" cy="455676"/>
          </a:xfrm>
          <a:prstGeom prst="rect">
            <a:avLst/>
          </a:prstGeom>
        </p:spPr>
        <p:txBody>
          <a:bodyPr lIns="0" tIns="0" rIns="0" bIns="0" rtlCol="0" anchor="t">
            <a:spAutoFit/>
          </a:bodyPr>
          <a:lstStyle/>
          <a:p>
            <a:pPr marL="0" lvl="0" indent="0" algn="l">
              <a:lnSpc>
                <a:spcPts val="3552"/>
              </a:lnSpc>
              <a:spcBef>
                <a:spcPct val="0"/>
              </a:spcBef>
            </a:pPr>
            <a:r>
              <a:rPr lang="en-US" sz="3200" b="1" u="sng" spc="-80" dirty="0">
                <a:solidFill>
                  <a:srgbClr val="FF1495"/>
                </a:solidFill>
                <a:latin typeface="Aileron Bold"/>
                <a:ea typeface="Aileron Bold"/>
                <a:cs typeface="Aileron Bold"/>
                <a:sym typeface="Aileron Bold"/>
                <a:hlinkClick r:id="rId28" action="ppaction://hlinksldjump"/>
              </a:rPr>
              <a:t>PINAROLO PO</a:t>
            </a:r>
          </a:p>
        </p:txBody>
      </p:sp>
      <p:sp>
        <p:nvSpPr>
          <p:cNvPr id="31" name="TextBox 31"/>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37" name="Rettangolo 36"/>
          <p:cNvSpPr/>
          <p:nvPr/>
        </p:nvSpPr>
        <p:spPr>
          <a:xfrm>
            <a:off x="669275" y="5845473"/>
            <a:ext cx="2511265" cy="584775"/>
          </a:xfrm>
          <a:prstGeom prst="rect">
            <a:avLst/>
          </a:prstGeom>
        </p:spPr>
        <p:txBody>
          <a:bodyPr wrap="none">
            <a:spAutoFit/>
          </a:bodyPr>
          <a:lstStyle/>
          <a:p>
            <a:r>
              <a:rPr lang="it-IT" sz="3200" b="1" dirty="0">
                <a:solidFill>
                  <a:srgbClr val="D60093"/>
                </a:solidFill>
                <a:latin typeface="Aileron" panose="020B0604020202020204" charset="0"/>
                <a:hlinkClick r:id="rId29" action="ppaction://hlinksldjump"/>
              </a:rPr>
              <a:t>CASATISMA</a:t>
            </a:r>
            <a:endParaRPr lang="it-IT" sz="3200" b="1" dirty="0">
              <a:solidFill>
                <a:srgbClr val="D60093"/>
              </a:solidFill>
              <a:latin typeface="Aileron" panose="020B0604020202020204" charset="0"/>
            </a:endParaRPr>
          </a:p>
        </p:txBody>
      </p:sp>
    </p:spTree>
    <p:extLst>
      <p:ext uri="{BB962C8B-B14F-4D97-AF65-F5344CB8AC3E}">
        <p14:creationId xmlns:p14="http://schemas.microsoft.com/office/powerpoint/2010/main" val="20896297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sp>
        <p:nvSpPr>
          <p:cNvPr id="7" name="TextBox 7"/>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Broni</a:t>
            </a:r>
          </a:p>
        </p:txBody>
      </p:sp>
      <p:sp>
        <p:nvSpPr>
          <p:cNvPr id="8" name="TextBox 8"/>
          <p:cNvSpPr txBox="1"/>
          <p:nvPr/>
        </p:nvSpPr>
        <p:spPr>
          <a:xfrm>
            <a:off x="1028700" y="2905299"/>
            <a:ext cx="8115300" cy="455676"/>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OPERAIO FABBRO/SERRAMENTISTA - 9643</a:t>
            </a:r>
          </a:p>
        </p:txBody>
      </p:sp>
      <p:sp>
        <p:nvSpPr>
          <p:cNvPr id="9" name="TextBox 9"/>
          <p:cNvSpPr txBox="1"/>
          <p:nvPr/>
        </p:nvSpPr>
        <p:spPr>
          <a:xfrm>
            <a:off x="1028700" y="3580050"/>
            <a:ext cx="8115300" cy="3036673"/>
          </a:xfrm>
          <a:prstGeom prst="rect">
            <a:avLst/>
          </a:prstGeom>
        </p:spPr>
        <p:txBody>
          <a:bodyPr lIns="0" tIns="0" rIns="0" bIns="0" rtlCol="0" anchor="t">
            <a:spAutoFit/>
          </a:bodyPr>
          <a:lstStyle/>
          <a:p>
            <a:pPr algn="l">
              <a:lnSpc>
                <a:spcPts val="3070"/>
              </a:lnSpc>
            </a:pPr>
            <a:r>
              <a:rPr lang="en-US" sz="2047" dirty="0">
                <a:solidFill>
                  <a:srgbClr val="000000"/>
                </a:solidFill>
                <a:latin typeface="Aileron"/>
                <a:ea typeface="Aileron"/>
                <a:cs typeface="Aileron"/>
                <a:sym typeface="Aileron"/>
              </a:rPr>
              <a:t>SI CERCA Operaio </a:t>
            </a:r>
            <a:r>
              <a:rPr lang="en-US" sz="2047" dirty="0" err="1">
                <a:solidFill>
                  <a:srgbClr val="000000"/>
                </a:solidFill>
                <a:latin typeface="Aileron"/>
                <a:ea typeface="Aileron"/>
                <a:cs typeface="Aileron"/>
                <a:sym typeface="Aileron"/>
              </a:rPr>
              <a:t>fabbro</a:t>
            </a:r>
            <a:r>
              <a:rPr lang="en-US" sz="2047" dirty="0">
                <a:solidFill>
                  <a:srgbClr val="000000"/>
                </a:solidFill>
                <a:latin typeface="Aileron"/>
                <a:ea typeface="Aileron"/>
                <a:cs typeface="Aileron"/>
                <a:sym typeface="Aileron"/>
              </a:rPr>
              <a:t> e </a:t>
            </a:r>
            <a:r>
              <a:rPr lang="en-US" sz="2047" dirty="0" err="1">
                <a:solidFill>
                  <a:srgbClr val="000000"/>
                </a:solidFill>
                <a:latin typeface="Aileron"/>
                <a:ea typeface="Aileron"/>
                <a:cs typeface="Aileron"/>
                <a:sym typeface="Aileron"/>
              </a:rPr>
              <a:t>serramentista</a:t>
            </a:r>
            <a:r>
              <a:rPr lang="en-US" sz="2047" dirty="0">
                <a:solidFill>
                  <a:srgbClr val="000000"/>
                </a:solidFill>
                <a:latin typeface="Aileron"/>
                <a:ea typeface="Aileron"/>
                <a:cs typeface="Aileron"/>
                <a:sym typeface="Aileron"/>
              </a:rPr>
              <a:t> per </a:t>
            </a:r>
            <a:r>
              <a:rPr lang="en-US" sz="2047" dirty="0" err="1">
                <a:solidFill>
                  <a:srgbClr val="000000"/>
                </a:solidFill>
                <a:latin typeface="Aileron"/>
                <a:ea typeface="Aileron"/>
                <a:cs typeface="Aileron"/>
                <a:sym typeface="Aileron"/>
              </a:rPr>
              <a:t>posa</a:t>
            </a:r>
            <a:r>
              <a:rPr lang="en-US" sz="2047" dirty="0">
                <a:solidFill>
                  <a:srgbClr val="000000"/>
                </a:solidFill>
                <a:latin typeface="Aileron"/>
                <a:ea typeface="Aileron"/>
                <a:cs typeface="Aileron"/>
                <a:sym typeface="Aileron"/>
              </a:rPr>
              <a:t> </a:t>
            </a:r>
            <a:r>
              <a:rPr lang="en-US" sz="2047" dirty="0" err="1">
                <a:solidFill>
                  <a:srgbClr val="000000"/>
                </a:solidFill>
                <a:latin typeface="Aileron"/>
                <a:ea typeface="Aileron"/>
                <a:cs typeface="Aileron"/>
                <a:sym typeface="Aileron"/>
              </a:rPr>
              <a:t>serramenti</a:t>
            </a:r>
            <a:r>
              <a:rPr lang="en-US" sz="2047" dirty="0">
                <a:solidFill>
                  <a:srgbClr val="000000"/>
                </a:solidFill>
                <a:latin typeface="Aileron"/>
                <a:ea typeface="Aileron"/>
                <a:cs typeface="Aileron"/>
                <a:sym typeface="Aileron"/>
              </a:rPr>
              <a:t> e </a:t>
            </a:r>
            <a:r>
              <a:rPr lang="en-US" sz="2047" dirty="0" err="1">
                <a:solidFill>
                  <a:srgbClr val="000000"/>
                </a:solidFill>
                <a:latin typeface="Aileron"/>
                <a:ea typeface="Aileron"/>
                <a:cs typeface="Aileron"/>
                <a:sym typeface="Aileron"/>
              </a:rPr>
              <a:t>carpenteria</a:t>
            </a:r>
            <a:r>
              <a:rPr lang="en-US" sz="2047" dirty="0">
                <a:solidFill>
                  <a:srgbClr val="000000"/>
                </a:solidFill>
                <a:latin typeface="Aileron"/>
                <a:ea typeface="Aileron"/>
                <a:cs typeface="Aileron"/>
                <a:sym typeface="Aileron"/>
              </a:rPr>
              <a:t> in </a:t>
            </a:r>
            <a:r>
              <a:rPr lang="en-US" sz="2047" dirty="0" err="1">
                <a:solidFill>
                  <a:srgbClr val="000000"/>
                </a:solidFill>
                <a:latin typeface="Aileron"/>
                <a:ea typeface="Aileron"/>
                <a:cs typeface="Aileron"/>
                <a:sym typeface="Aileron"/>
              </a:rPr>
              <a:t>ferro</a:t>
            </a:r>
            <a:endParaRPr lang="en-US" sz="2047" dirty="0">
              <a:solidFill>
                <a:srgbClr val="000000"/>
              </a:solidFill>
              <a:latin typeface="Aileron"/>
              <a:ea typeface="Aileron"/>
              <a:cs typeface="Aileron"/>
              <a:sym typeface="Aileron"/>
            </a:endParaRPr>
          </a:p>
          <a:p>
            <a:pPr algn="l">
              <a:lnSpc>
                <a:spcPts val="3070"/>
              </a:lnSpc>
            </a:pPr>
            <a:endParaRPr lang="en-US" sz="2047" dirty="0">
              <a:solidFill>
                <a:srgbClr val="000000"/>
              </a:solidFill>
              <a:latin typeface="Aileron"/>
              <a:ea typeface="Aileron"/>
              <a:cs typeface="Aileron"/>
              <a:sym typeface="Aileron"/>
            </a:endParaRPr>
          </a:p>
          <a:p>
            <a:pPr algn="l">
              <a:lnSpc>
                <a:spcPts val="3070"/>
              </a:lnSpc>
            </a:pPr>
            <a:r>
              <a:rPr lang="en-US" sz="2047" dirty="0">
                <a:solidFill>
                  <a:srgbClr val="000000"/>
                </a:solidFill>
                <a:latin typeface="Aileron"/>
                <a:ea typeface="Aileron"/>
                <a:cs typeface="Aileron"/>
                <a:sym typeface="Aileron"/>
              </a:rPr>
              <a:t>Si </a:t>
            </a:r>
            <a:r>
              <a:rPr lang="en-US" sz="2047" dirty="0" err="1">
                <a:solidFill>
                  <a:srgbClr val="000000"/>
                </a:solidFill>
                <a:latin typeface="Aileron"/>
                <a:ea typeface="Aileron"/>
                <a:cs typeface="Aileron"/>
                <a:sym typeface="Aileron"/>
              </a:rPr>
              <a:t>richiede</a:t>
            </a:r>
            <a:r>
              <a:rPr lang="en-US" sz="2047" dirty="0">
                <a:solidFill>
                  <a:srgbClr val="000000"/>
                </a:solidFill>
                <a:latin typeface="Aileron"/>
                <a:ea typeface="Aileron"/>
                <a:cs typeface="Aileron"/>
                <a:sym typeface="Aileron"/>
              </a:rPr>
              <a:t> </a:t>
            </a:r>
            <a:r>
              <a:rPr lang="en-US" sz="2047" dirty="0" err="1">
                <a:solidFill>
                  <a:srgbClr val="000000"/>
                </a:solidFill>
                <a:latin typeface="Aileron"/>
                <a:ea typeface="Aileron"/>
                <a:cs typeface="Aileron"/>
                <a:sym typeface="Aileron"/>
              </a:rPr>
              <a:t>esperienza</a:t>
            </a:r>
            <a:r>
              <a:rPr lang="en-US" sz="2047" dirty="0">
                <a:solidFill>
                  <a:srgbClr val="000000"/>
                </a:solidFill>
                <a:latin typeface="Aileron"/>
                <a:ea typeface="Aileron"/>
                <a:cs typeface="Aileron"/>
                <a:sym typeface="Aileron"/>
              </a:rPr>
              <a:t> </a:t>
            </a:r>
            <a:r>
              <a:rPr lang="en-US" sz="2047" dirty="0" err="1">
                <a:solidFill>
                  <a:srgbClr val="000000"/>
                </a:solidFill>
                <a:latin typeface="Aileron"/>
                <a:ea typeface="Aileron"/>
                <a:cs typeface="Aileron"/>
                <a:sym typeface="Aileron"/>
              </a:rPr>
              <a:t>almeno</a:t>
            </a:r>
            <a:r>
              <a:rPr lang="en-US" sz="2047" dirty="0">
                <a:solidFill>
                  <a:srgbClr val="000000"/>
                </a:solidFill>
                <a:latin typeface="Aileron"/>
                <a:ea typeface="Aileron"/>
                <a:cs typeface="Aileron"/>
                <a:sym typeface="Aileron"/>
              </a:rPr>
              <a:t> biennale </a:t>
            </a:r>
            <a:r>
              <a:rPr lang="en-US" sz="2047" dirty="0" err="1">
                <a:solidFill>
                  <a:srgbClr val="000000"/>
                </a:solidFill>
                <a:latin typeface="Aileron"/>
                <a:ea typeface="Aileron"/>
                <a:cs typeface="Aileron"/>
                <a:sym typeface="Aileron"/>
              </a:rPr>
              <a:t>nella</a:t>
            </a:r>
            <a:r>
              <a:rPr lang="en-US" sz="2047" dirty="0">
                <a:solidFill>
                  <a:srgbClr val="000000"/>
                </a:solidFill>
                <a:latin typeface="Aileron"/>
                <a:ea typeface="Aileron"/>
                <a:cs typeface="Aileron"/>
                <a:sym typeface="Aileron"/>
              </a:rPr>
              <a:t> </a:t>
            </a:r>
            <a:r>
              <a:rPr lang="en-US" sz="2047" dirty="0" err="1">
                <a:solidFill>
                  <a:srgbClr val="000000"/>
                </a:solidFill>
                <a:latin typeface="Aileron"/>
                <a:ea typeface="Aileron"/>
                <a:cs typeface="Aileron"/>
                <a:sym typeface="Aileron"/>
              </a:rPr>
              <a:t>mansione</a:t>
            </a:r>
            <a:r>
              <a:rPr lang="en-US" sz="2047" dirty="0">
                <a:solidFill>
                  <a:srgbClr val="000000"/>
                </a:solidFill>
                <a:latin typeface="Aileron"/>
                <a:ea typeface="Aileron"/>
                <a:cs typeface="Aileron"/>
                <a:sym typeface="Aileron"/>
              </a:rPr>
              <a:t>, </a:t>
            </a:r>
            <a:r>
              <a:rPr lang="en-US" sz="2047" dirty="0" err="1">
                <a:solidFill>
                  <a:srgbClr val="000000"/>
                </a:solidFill>
                <a:latin typeface="Aileron"/>
                <a:ea typeface="Aileron"/>
                <a:cs typeface="Aileron"/>
                <a:sym typeface="Aileron"/>
              </a:rPr>
              <a:t>patente</a:t>
            </a:r>
            <a:r>
              <a:rPr lang="en-US" sz="2047" dirty="0">
                <a:solidFill>
                  <a:srgbClr val="000000"/>
                </a:solidFill>
                <a:latin typeface="Aileron"/>
                <a:ea typeface="Aileron"/>
                <a:cs typeface="Aileron"/>
                <a:sym typeface="Aileron"/>
              </a:rPr>
              <a:t> b </a:t>
            </a:r>
            <a:r>
              <a:rPr lang="en-US" sz="2047" dirty="0" err="1">
                <a:solidFill>
                  <a:srgbClr val="000000"/>
                </a:solidFill>
                <a:latin typeface="Aileron"/>
                <a:ea typeface="Aileron"/>
                <a:cs typeface="Aileron"/>
                <a:sym typeface="Aileron"/>
              </a:rPr>
              <a:t>automunito</a:t>
            </a:r>
            <a:endParaRPr lang="en-US" sz="2047" dirty="0">
              <a:solidFill>
                <a:srgbClr val="000000"/>
              </a:solidFill>
              <a:latin typeface="Aileron"/>
              <a:ea typeface="Aileron"/>
              <a:cs typeface="Aileron"/>
              <a:sym typeface="Aileron"/>
            </a:endParaRPr>
          </a:p>
          <a:p>
            <a:pPr algn="l">
              <a:lnSpc>
                <a:spcPts val="3070"/>
              </a:lnSpc>
            </a:pPr>
            <a:endParaRPr lang="en-US" sz="2047" dirty="0">
              <a:solidFill>
                <a:srgbClr val="000000"/>
              </a:solidFill>
              <a:latin typeface="Aileron"/>
              <a:ea typeface="Aileron"/>
              <a:cs typeface="Aileron"/>
              <a:sym typeface="Aileron"/>
            </a:endParaRPr>
          </a:p>
          <a:p>
            <a:pPr algn="l">
              <a:lnSpc>
                <a:spcPts val="3070"/>
              </a:lnSpc>
            </a:pPr>
            <a:r>
              <a:rPr lang="en-US" sz="2047" dirty="0">
                <a:solidFill>
                  <a:srgbClr val="000000"/>
                </a:solidFill>
                <a:latin typeface="Aileron"/>
                <a:ea typeface="Aileron"/>
                <a:cs typeface="Aileron"/>
                <a:sym typeface="Aileron"/>
              </a:rPr>
              <a:t>SI OFFRE </a:t>
            </a:r>
            <a:r>
              <a:rPr lang="en-US" sz="2047" dirty="0" err="1">
                <a:solidFill>
                  <a:srgbClr val="000000"/>
                </a:solidFill>
                <a:latin typeface="Aileron"/>
                <a:ea typeface="Aileron"/>
                <a:cs typeface="Aileron"/>
                <a:sym typeface="Aileron"/>
              </a:rPr>
              <a:t>Contratto</a:t>
            </a:r>
            <a:r>
              <a:rPr lang="en-US" sz="2047" dirty="0">
                <a:solidFill>
                  <a:srgbClr val="000000"/>
                </a:solidFill>
                <a:latin typeface="Aileron"/>
                <a:ea typeface="Aileron"/>
                <a:cs typeface="Aileron"/>
                <a:sym typeface="Aileron"/>
              </a:rPr>
              <a:t> a tempo </a:t>
            </a:r>
            <a:r>
              <a:rPr lang="en-US" sz="2047" dirty="0" err="1">
                <a:solidFill>
                  <a:srgbClr val="000000"/>
                </a:solidFill>
                <a:latin typeface="Aileron"/>
                <a:ea typeface="Aileron"/>
                <a:cs typeface="Aileron"/>
                <a:sym typeface="Aileron"/>
              </a:rPr>
              <a:t>determinato</a:t>
            </a:r>
            <a:r>
              <a:rPr lang="en-US" sz="2047" dirty="0">
                <a:solidFill>
                  <a:srgbClr val="000000"/>
                </a:solidFill>
                <a:latin typeface="Aileron"/>
                <a:ea typeface="Aileron"/>
                <a:cs typeface="Aileron"/>
                <a:sym typeface="Aileron"/>
              </a:rPr>
              <a:t> 6 </a:t>
            </a:r>
            <a:r>
              <a:rPr lang="en-US" sz="2047" dirty="0" err="1">
                <a:solidFill>
                  <a:srgbClr val="000000"/>
                </a:solidFill>
                <a:latin typeface="Aileron"/>
                <a:ea typeface="Aileron"/>
                <a:cs typeface="Aileron"/>
                <a:sym typeface="Aileron"/>
              </a:rPr>
              <a:t>mesi</a:t>
            </a:r>
            <a:r>
              <a:rPr lang="en-US" sz="2047" dirty="0">
                <a:solidFill>
                  <a:srgbClr val="000000"/>
                </a:solidFill>
                <a:latin typeface="Aileron"/>
                <a:ea typeface="Aileron"/>
                <a:cs typeface="Aileron"/>
                <a:sym typeface="Aileron"/>
              </a:rPr>
              <a:t>, full time 5 gg a </a:t>
            </a:r>
            <a:r>
              <a:rPr lang="en-US" sz="2047" dirty="0" err="1">
                <a:solidFill>
                  <a:srgbClr val="000000"/>
                </a:solidFill>
                <a:latin typeface="Aileron"/>
                <a:ea typeface="Aileron"/>
                <a:cs typeface="Aileron"/>
                <a:sym typeface="Aileron"/>
              </a:rPr>
              <a:t>settimana</a:t>
            </a:r>
            <a:endParaRPr lang="en-US" sz="2047" dirty="0">
              <a:solidFill>
                <a:srgbClr val="000000"/>
              </a:solidFill>
              <a:latin typeface="Aileron"/>
              <a:ea typeface="Aileron"/>
              <a:cs typeface="Aileron"/>
              <a:sym typeface="Aileron"/>
            </a:endParaRPr>
          </a:p>
        </p:txBody>
      </p:sp>
      <p:sp>
        <p:nvSpPr>
          <p:cNvPr id="10" name="TextBox 10"/>
          <p:cNvSpPr txBox="1"/>
          <p:nvPr/>
        </p:nvSpPr>
        <p:spPr>
          <a:xfrm>
            <a:off x="10024464" y="8393337"/>
            <a:ext cx="8115300" cy="1153374"/>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p>
          <a:p>
            <a:pPr algn="l">
              <a:lnSpc>
                <a:spcPts val="3070"/>
              </a:lnSpc>
            </a:pPr>
            <a:endParaRPr lang="en-US" sz="2047">
              <a:solidFill>
                <a:srgbClr val="642EC7"/>
              </a:solidFill>
              <a:latin typeface="Aileron"/>
              <a:ea typeface="Aileron"/>
              <a:cs typeface="Aileron"/>
              <a:sym typeface="Aileron"/>
            </a:endParaRPr>
          </a:p>
        </p:txBody>
      </p:sp>
      <p:grpSp>
        <p:nvGrpSpPr>
          <p:cNvPr id="11" name="Group 11"/>
          <p:cNvGrpSpPr/>
          <p:nvPr/>
        </p:nvGrpSpPr>
        <p:grpSpPr>
          <a:xfrm>
            <a:off x="16898362" y="816736"/>
            <a:ext cx="360938" cy="157229"/>
            <a:chOff x="0" y="0"/>
            <a:chExt cx="1166179" cy="508000"/>
          </a:xfrm>
        </p:grpSpPr>
        <p:sp>
          <p:nvSpPr>
            <p:cNvPr id="12" name="Freeform 12"/>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13" name="Freeform 13"/>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4" name="TextBox 14"/>
          <p:cNvSpPr txBox="1"/>
          <p:nvPr/>
        </p:nvSpPr>
        <p:spPr>
          <a:xfrm>
            <a:off x="10024464" y="2905299"/>
            <a:ext cx="8115300" cy="455676"/>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OPERAIO CNC - 9745</a:t>
            </a:r>
          </a:p>
        </p:txBody>
      </p:sp>
      <p:sp>
        <p:nvSpPr>
          <p:cNvPr id="15" name="TextBox 15"/>
          <p:cNvSpPr txBox="1"/>
          <p:nvPr/>
        </p:nvSpPr>
        <p:spPr>
          <a:xfrm>
            <a:off x="10024464" y="3052175"/>
            <a:ext cx="8115300" cy="5703673"/>
          </a:xfrm>
          <a:prstGeom prst="rect">
            <a:avLst/>
          </a:prstGeom>
        </p:spPr>
        <p:txBody>
          <a:bodyPr lIns="0" tIns="0" rIns="0" bIns="0" rtlCol="0" anchor="t">
            <a:spAutoFit/>
          </a:bodyPr>
          <a:lstStyle/>
          <a:p>
            <a:pPr algn="l">
              <a:lnSpc>
                <a:spcPts val="3070"/>
              </a:lnSpc>
            </a:pPr>
            <a:endParaRPr dirty="0"/>
          </a:p>
          <a:p>
            <a:pPr algn="l">
              <a:lnSpc>
                <a:spcPts val="3070"/>
              </a:lnSpc>
            </a:pPr>
            <a:r>
              <a:rPr lang="en-US" sz="2047" dirty="0">
                <a:solidFill>
                  <a:srgbClr val="000000"/>
                </a:solidFill>
                <a:latin typeface="Aileron"/>
                <a:ea typeface="Aileron"/>
                <a:cs typeface="Aileron"/>
                <a:sym typeface="Aileron"/>
              </a:rPr>
              <a:t>AZIENDA SETTORE METALMECCANICO</a:t>
            </a:r>
          </a:p>
          <a:p>
            <a:pPr algn="l">
              <a:lnSpc>
                <a:spcPts val="3070"/>
              </a:lnSpc>
            </a:pPr>
            <a:r>
              <a:rPr lang="en-US" sz="2047" dirty="0">
                <a:solidFill>
                  <a:srgbClr val="000000"/>
                </a:solidFill>
                <a:latin typeface="Aileron"/>
                <a:ea typeface="Aileron"/>
                <a:cs typeface="Aileron"/>
                <a:sym typeface="Aileron"/>
              </a:rPr>
              <a:t>CERCA</a:t>
            </a:r>
          </a:p>
          <a:p>
            <a:pPr algn="l">
              <a:lnSpc>
                <a:spcPts val="3070"/>
              </a:lnSpc>
            </a:pPr>
            <a:r>
              <a:rPr lang="en-US" sz="2047" dirty="0">
                <a:solidFill>
                  <a:srgbClr val="000000"/>
                </a:solidFill>
                <a:latin typeface="Aileron"/>
                <a:ea typeface="Aileron"/>
                <a:cs typeface="Aileron"/>
                <a:sym typeface="Aileron"/>
              </a:rPr>
              <a:t>N 1 OPERAIO IN GRADO DI UTILIZZARE (ATTREZZARE E PROGRAMMARE IN LINGUAGGIO ISO) I CNC CENTRI DI LAVORO, TORNI, FANTINE MOBILI.</a:t>
            </a:r>
          </a:p>
          <a:p>
            <a:pPr algn="l">
              <a:lnSpc>
                <a:spcPts val="3070"/>
              </a:lnSpc>
            </a:pPr>
            <a:r>
              <a:rPr lang="en-US" sz="2047" dirty="0">
                <a:solidFill>
                  <a:srgbClr val="000000"/>
                </a:solidFill>
                <a:latin typeface="Aileron"/>
                <a:ea typeface="Aileron"/>
                <a:cs typeface="Aileron"/>
                <a:sym typeface="Aileron"/>
              </a:rPr>
              <a:t>PROPENSIONE AL LAVORO DI SQUADRA E COORDINAMENTO</a:t>
            </a:r>
          </a:p>
          <a:p>
            <a:pPr algn="l">
              <a:lnSpc>
                <a:spcPts val="3070"/>
              </a:lnSpc>
            </a:pPr>
            <a:r>
              <a:rPr lang="en-US" sz="2047" dirty="0">
                <a:solidFill>
                  <a:srgbClr val="000000"/>
                </a:solidFill>
                <a:latin typeface="Aileron"/>
                <a:ea typeface="Aileron"/>
                <a:cs typeface="Aileron"/>
                <a:sym typeface="Aileron"/>
              </a:rPr>
              <a:t>DIPLOMA DI SCUOLA MEDIA SUPERIORE CON INDIRIZZO TECNICO</a:t>
            </a:r>
          </a:p>
          <a:p>
            <a:pPr algn="l">
              <a:lnSpc>
                <a:spcPts val="3070"/>
              </a:lnSpc>
            </a:pPr>
            <a:r>
              <a:rPr lang="en-US" sz="2047" dirty="0">
                <a:solidFill>
                  <a:srgbClr val="000000"/>
                </a:solidFill>
                <a:latin typeface="Aileron"/>
                <a:ea typeface="Aileron"/>
                <a:cs typeface="Aileron"/>
                <a:sym typeface="Aileron"/>
              </a:rPr>
              <a:t>ESPERIENZA NELLA FIGURA PROFESSIONALE</a:t>
            </a:r>
          </a:p>
          <a:p>
            <a:pPr algn="l">
              <a:lnSpc>
                <a:spcPts val="3070"/>
              </a:lnSpc>
            </a:pPr>
            <a:r>
              <a:rPr lang="en-US" sz="2047" dirty="0">
                <a:solidFill>
                  <a:srgbClr val="000000"/>
                </a:solidFill>
                <a:latin typeface="Aileron"/>
                <a:ea typeface="Aileron"/>
                <a:cs typeface="Aileron"/>
                <a:sym typeface="Aileron"/>
              </a:rPr>
              <a:t>PATENTE B/AUTOMUNITO</a:t>
            </a:r>
          </a:p>
          <a:p>
            <a:pPr algn="l">
              <a:lnSpc>
                <a:spcPts val="3070"/>
              </a:lnSpc>
            </a:pPr>
            <a:r>
              <a:rPr lang="en-US" sz="2047" dirty="0">
                <a:solidFill>
                  <a:srgbClr val="000000"/>
                </a:solidFill>
                <a:latin typeface="Aileron"/>
                <a:ea typeface="Aileron"/>
                <a:cs typeface="Aileron"/>
                <a:sym typeface="Aileron"/>
              </a:rPr>
              <a:t>TEMPO DETERMINATO 15 MESI CON EVENTUALE ASSUNZIONE A TEMPO INDETERMINATO</a:t>
            </a:r>
          </a:p>
          <a:p>
            <a:pPr algn="l">
              <a:lnSpc>
                <a:spcPts val="3070"/>
              </a:lnSpc>
            </a:pPr>
            <a:r>
              <a:rPr lang="en-US" sz="2047" dirty="0">
                <a:solidFill>
                  <a:srgbClr val="000000"/>
                </a:solidFill>
                <a:latin typeface="Aileron"/>
                <a:ea typeface="Aileron"/>
                <a:cs typeface="Aileron"/>
                <a:sym typeface="Aileron"/>
              </a:rPr>
              <a:t>A TEMPO PIENO ORARIO DI LAVORO DAL LUN AL VEN 8,00/12,00 - 13,30/17,30</a:t>
            </a:r>
          </a:p>
          <a:p>
            <a:pPr algn="l">
              <a:lnSpc>
                <a:spcPts val="3070"/>
              </a:lnSpc>
            </a:pPr>
            <a:endParaRPr lang="en-US" sz="2047" dirty="0">
              <a:solidFill>
                <a:srgbClr val="000000"/>
              </a:solidFill>
              <a:latin typeface="Aileron"/>
              <a:ea typeface="Aileron"/>
              <a:cs typeface="Aileron"/>
              <a:sym typeface="Aileron"/>
            </a:endParaRPr>
          </a:p>
        </p:txBody>
      </p:sp>
      <p:sp>
        <p:nvSpPr>
          <p:cNvPr id="16" name="TextBox 16"/>
          <p:cNvSpPr txBox="1"/>
          <p:nvPr/>
        </p:nvSpPr>
        <p:spPr>
          <a:xfrm>
            <a:off x="1089617" y="7132091"/>
            <a:ext cx="8115300" cy="1153374"/>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p>
          <a:p>
            <a:pPr algn="l">
              <a:lnSpc>
                <a:spcPts val="3070"/>
              </a:lnSpc>
            </a:pPr>
            <a:endParaRPr lang="en-US" sz="2047">
              <a:solidFill>
                <a:srgbClr val="642EC7"/>
              </a:solidFill>
              <a:latin typeface="Aileron"/>
              <a:ea typeface="Aileron"/>
              <a:cs typeface="Aileron"/>
              <a:sym typeface="Aileron"/>
            </a:endParaRPr>
          </a:p>
        </p:txBody>
      </p:sp>
      <p:sp>
        <p:nvSpPr>
          <p:cNvPr id="17" name="TextBox 17"/>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26672980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sp>
        <p:nvSpPr>
          <p:cNvPr id="7" name="TextBox 7"/>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Broni</a:t>
            </a:r>
          </a:p>
        </p:txBody>
      </p:sp>
      <p:sp>
        <p:nvSpPr>
          <p:cNvPr id="8" name="TextBox 8"/>
          <p:cNvSpPr txBox="1"/>
          <p:nvPr/>
        </p:nvSpPr>
        <p:spPr>
          <a:xfrm>
            <a:off x="1028700" y="2905299"/>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SALDATORE ESPERTO - 10200</a:t>
            </a:r>
          </a:p>
        </p:txBody>
      </p:sp>
      <p:sp>
        <p:nvSpPr>
          <p:cNvPr id="9" name="TextBox 9"/>
          <p:cNvSpPr txBox="1"/>
          <p:nvPr/>
        </p:nvSpPr>
        <p:spPr>
          <a:xfrm>
            <a:off x="1028700" y="3580050"/>
            <a:ext cx="8115300" cy="3180358"/>
          </a:xfrm>
          <a:prstGeom prst="rect">
            <a:avLst/>
          </a:prstGeom>
        </p:spPr>
        <p:txBody>
          <a:bodyPr lIns="0" tIns="0" rIns="0" bIns="0" rtlCol="0" anchor="t">
            <a:spAutoFit/>
          </a:bodyPr>
          <a:lstStyle/>
          <a:p>
            <a:pPr>
              <a:lnSpc>
                <a:spcPts val="3070"/>
              </a:lnSpc>
            </a:pPr>
            <a:r>
              <a:rPr lang="it-IT" sz="2000" dirty="0">
                <a:latin typeface="Aileron" panose="020B0604020202020204" charset="0"/>
              </a:rPr>
              <a:t>Azienda ricerca saldatore con esperienza in saldatura a MIG, a TIG e ad ARCO SOMMERSO.</a:t>
            </a:r>
            <a:br>
              <a:rPr lang="it-IT" sz="2000" dirty="0">
                <a:latin typeface="Aileron" panose="020B0604020202020204" charset="0"/>
              </a:rPr>
            </a:br>
            <a:r>
              <a:rPr lang="it-IT" sz="2000" dirty="0">
                <a:latin typeface="Aileron" panose="020B0604020202020204" charset="0"/>
              </a:rPr>
              <a:t>Richiese buona conoscenza e lettura del disegno tecnico.</a:t>
            </a:r>
            <a:br>
              <a:rPr lang="it-IT" sz="2000" dirty="0">
                <a:latin typeface="Aileron" panose="020B0604020202020204" charset="0"/>
              </a:rPr>
            </a:br>
            <a:r>
              <a:rPr lang="it-IT" sz="2000" dirty="0">
                <a:latin typeface="Aileron" panose="020B0604020202020204" charset="0"/>
              </a:rPr>
              <a:t>Patente B, automunito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Azienda offre, a fronte di eventuale periodo di prova, contratto a tempo pieno ed indeterminato.</a:t>
            </a:r>
            <a:br>
              <a:rPr lang="it-IT" sz="2000" dirty="0">
                <a:latin typeface="Aileron" panose="020B0604020202020204" charset="0"/>
              </a:rPr>
            </a:br>
            <a:endParaRPr lang="en-US" sz="2000" dirty="0">
              <a:solidFill>
                <a:srgbClr val="000000"/>
              </a:solidFill>
              <a:latin typeface="Aileron" panose="020B0604020202020204" charset="0"/>
              <a:ea typeface="Aileron"/>
              <a:cs typeface="Aileron"/>
              <a:sym typeface="Aileron"/>
            </a:endParaRPr>
          </a:p>
        </p:txBody>
      </p:sp>
      <p:sp>
        <p:nvSpPr>
          <p:cNvPr id="10" name="TextBox 10"/>
          <p:cNvSpPr txBox="1"/>
          <p:nvPr/>
        </p:nvSpPr>
        <p:spPr>
          <a:xfrm>
            <a:off x="10024464" y="8393337"/>
            <a:ext cx="8115300" cy="1153374"/>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p>
          <a:p>
            <a:pPr algn="l">
              <a:lnSpc>
                <a:spcPts val="3070"/>
              </a:lnSpc>
            </a:pPr>
            <a:endParaRPr lang="en-US" sz="2047">
              <a:solidFill>
                <a:srgbClr val="642EC7"/>
              </a:solidFill>
              <a:latin typeface="Aileron"/>
              <a:ea typeface="Aileron"/>
              <a:cs typeface="Aileron"/>
              <a:sym typeface="Aileron"/>
            </a:endParaRPr>
          </a:p>
        </p:txBody>
      </p:sp>
      <p:grpSp>
        <p:nvGrpSpPr>
          <p:cNvPr id="11" name="Group 11"/>
          <p:cNvGrpSpPr/>
          <p:nvPr/>
        </p:nvGrpSpPr>
        <p:grpSpPr>
          <a:xfrm>
            <a:off x="16898362" y="816736"/>
            <a:ext cx="360938" cy="157229"/>
            <a:chOff x="0" y="0"/>
            <a:chExt cx="1166179" cy="508000"/>
          </a:xfrm>
        </p:grpSpPr>
        <p:sp>
          <p:nvSpPr>
            <p:cNvPr id="12" name="Freeform 12"/>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13" name="Freeform 13"/>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4" name="TextBox 14"/>
          <p:cNvSpPr txBox="1"/>
          <p:nvPr/>
        </p:nvSpPr>
        <p:spPr>
          <a:xfrm>
            <a:off x="10024464" y="2905299"/>
            <a:ext cx="8115300"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TORNITORE ESPERTO - 10198</a:t>
            </a:r>
          </a:p>
        </p:txBody>
      </p:sp>
      <p:sp>
        <p:nvSpPr>
          <p:cNvPr id="15" name="TextBox 15"/>
          <p:cNvSpPr txBox="1"/>
          <p:nvPr/>
        </p:nvSpPr>
        <p:spPr>
          <a:xfrm>
            <a:off x="10024464" y="3417919"/>
            <a:ext cx="8115300" cy="4770537"/>
          </a:xfrm>
          <a:prstGeom prst="rect">
            <a:avLst/>
          </a:prstGeom>
        </p:spPr>
        <p:txBody>
          <a:bodyPr lIns="0" tIns="0" rIns="0" bIns="0" rtlCol="0" anchor="t">
            <a:spAutoFit/>
          </a:bodyPr>
          <a:lstStyle/>
          <a:p>
            <a:pPr>
              <a:lnSpc>
                <a:spcPts val="3070"/>
              </a:lnSpc>
            </a:pPr>
            <a:r>
              <a:rPr lang="it-IT" sz="2000" dirty="0">
                <a:latin typeface="Aileron" panose="020B0604020202020204" charset="0"/>
              </a:rPr>
              <a:t>Azienda del territorio cerca tornitore esperto, con le seguenti mansioni:</a:t>
            </a:r>
            <a:br>
              <a:rPr lang="it-IT" sz="2000" dirty="0">
                <a:latin typeface="Aileron" panose="020B0604020202020204" charset="0"/>
              </a:rPr>
            </a:br>
            <a:r>
              <a:rPr lang="it-IT" sz="2000" dirty="0">
                <a:latin typeface="Aileron" panose="020B0604020202020204" charset="0"/>
              </a:rPr>
              <a:t>- utilizzo tornio a controllo numerico(CNC)</a:t>
            </a:r>
            <a:br>
              <a:rPr lang="it-IT" sz="2000" dirty="0">
                <a:latin typeface="Aileron" panose="020B0604020202020204" charset="0"/>
              </a:rPr>
            </a:br>
            <a:r>
              <a:rPr lang="it-IT" sz="2000" dirty="0">
                <a:latin typeface="Aileron" panose="020B0604020202020204" charset="0"/>
              </a:rPr>
              <a:t>- utilizzo parallelo manuale</a:t>
            </a:r>
            <a:br>
              <a:rPr lang="it-IT" sz="2000" dirty="0">
                <a:latin typeface="Aileron" panose="020B0604020202020204" charset="0"/>
              </a:rPr>
            </a:br>
            <a:r>
              <a:rPr lang="it-IT" sz="2000" dirty="0">
                <a:latin typeface="Aileron" panose="020B0604020202020204" charset="0"/>
              </a:rPr>
              <a:t>- utilizzo seghetto con spingi barra</a:t>
            </a:r>
            <a:br>
              <a:rPr lang="it-IT" sz="2000" dirty="0">
                <a:latin typeface="Aileron" panose="020B0604020202020204" charset="0"/>
              </a:rPr>
            </a:br>
            <a:r>
              <a:rPr lang="it-IT" sz="2000" dirty="0">
                <a:latin typeface="Aileron" panose="020B0604020202020204" charset="0"/>
              </a:rPr>
              <a:t>- utilizzo fresa a tre assi manuale</a:t>
            </a:r>
            <a:br>
              <a:rPr lang="it-IT" sz="2000" dirty="0">
                <a:latin typeface="Aileron" panose="020B0604020202020204" charset="0"/>
              </a:rPr>
            </a:br>
            <a:r>
              <a:rPr lang="it-IT" sz="2000" dirty="0">
                <a:latin typeface="Aileron" panose="020B0604020202020204" charset="0"/>
              </a:rPr>
              <a:t>- utilizzo trapano radiale verticale</a:t>
            </a:r>
            <a:br>
              <a:rPr lang="it-IT" sz="2000" dirty="0">
                <a:latin typeface="Aileron" panose="020B0604020202020204" charset="0"/>
              </a:rPr>
            </a:br>
            <a:r>
              <a:rPr lang="it-IT" sz="2000" dirty="0">
                <a:latin typeface="Aileron" panose="020B0604020202020204" charset="0"/>
              </a:rPr>
              <a:t>Si chiede esperienza pregressa, possibilmente nelle lavorazioni meccaniche di precisione, attenzione ai dettagli e buona manualità</a:t>
            </a:r>
            <a:br>
              <a:rPr lang="it-IT" sz="2000" dirty="0">
                <a:latin typeface="Aileron" panose="020B0604020202020204" charset="0"/>
              </a:rPr>
            </a:br>
            <a:r>
              <a:rPr lang="it-IT" sz="2000" dirty="0">
                <a:latin typeface="Aileron" panose="020B0604020202020204" charset="0"/>
              </a:rPr>
              <a:t>Patente B, automunito.</a:t>
            </a:r>
            <a:br>
              <a:rPr lang="it-IT" sz="2000" dirty="0">
                <a:latin typeface="Aileron" panose="020B0604020202020204" charset="0"/>
              </a:rPr>
            </a:br>
            <a:br>
              <a:rPr lang="it-IT" sz="2400" dirty="0"/>
            </a:br>
            <a:r>
              <a:rPr lang="it-IT" sz="2400" dirty="0"/>
              <a:t>Azienda offre, a fronte di possibile periodo di prova, contratto a tempo pieno ed indeterminato.</a:t>
            </a:r>
            <a:endParaRPr lang="en-US" sz="2047" dirty="0">
              <a:solidFill>
                <a:srgbClr val="000000"/>
              </a:solidFill>
              <a:latin typeface="Aileron"/>
              <a:ea typeface="Aileron"/>
              <a:cs typeface="Aileron"/>
              <a:sym typeface="Aileron"/>
            </a:endParaRPr>
          </a:p>
        </p:txBody>
      </p:sp>
      <p:sp>
        <p:nvSpPr>
          <p:cNvPr id="16" name="TextBox 16"/>
          <p:cNvSpPr txBox="1"/>
          <p:nvPr/>
        </p:nvSpPr>
        <p:spPr>
          <a:xfrm>
            <a:off x="1089617" y="7132091"/>
            <a:ext cx="8115300" cy="1153374"/>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p>
          <a:p>
            <a:pPr algn="l">
              <a:lnSpc>
                <a:spcPts val="3070"/>
              </a:lnSpc>
            </a:pPr>
            <a:endParaRPr lang="en-US" sz="2047">
              <a:solidFill>
                <a:srgbClr val="642EC7"/>
              </a:solidFill>
              <a:latin typeface="Aileron"/>
              <a:ea typeface="Aileron"/>
              <a:cs typeface="Aileron"/>
              <a:sym typeface="Aileron"/>
            </a:endParaRPr>
          </a:p>
        </p:txBody>
      </p:sp>
      <p:sp>
        <p:nvSpPr>
          <p:cNvPr id="17" name="TextBox 17"/>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3510663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sp>
        <p:nvSpPr>
          <p:cNvPr id="7" name="TextBox 7"/>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Broni</a:t>
            </a:r>
          </a:p>
        </p:txBody>
      </p:sp>
      <p:sp>
        <p:nvSpPr>
          <p:cNvPr id="8" name="TextBox 8"/>
          <p:cNvSpPr txBox="1"/>
          <p:nvPr/>
        </p:nvSpPr>
        <p:spPr>
          <a:xfrm>
            <a:off x="1028700" y="2905299"/>
            <a:ext cx="12611100" cy="461665"/>
          </a:xfrm>
          <a:prstGeom prst="rect">
            <a:avLst/>
          </a:prstGeom>
        </p:spPr>
        <p:txBody>
          <a:bodyPr wrap="square" lIns="0" tIns="0" rIns="0" bIns="0" rtlCol="0" anchor="t">
            <a:spAutoFit/>
          </a:bodyPr>
          <a:lstStyle/>
          <a:p>
            <a:pPr marL="0" lvl="0" indent="0" algn="l">
              <a:lnSpc>
                <a:spcPts val="3552"/>
              </a:lnSpc>
              <a:spcBef>
                <a:spcPct val="0"/>
              </a:spcBef>
            </a:pPr>
            <a:r>
              <a:rPr lang="en-US" sz="3200" b="1" spc="-80" dirty="0">
                <a:solidFill>
                  <a:srgbClr val="FF1495"/>
                </a:solidFill>
                <a:latin typeface="Aileron Bold"/>
                <a:ea typeface="Aileron Bold"/>
                <a:cs typeface="Aileron Bold"/>
                <a:sym typeface="Aileron Bold"/>
              </a:rPr>
              <a:t>DISEGNATORE MECCANICO  CON ESPERIENZA - 10201</a:t>
            </a:r>
          </a:p>
        </p:txBody>
      </p:sp>
      <p:sp>
        <p:nvSpPr>
          <p:cNvPr id="9" name="TextBox 9"/>
          <p:cNvSpPr txBox="1"/>
          <p:nvPr/>
        </p:nvSpPr>
        <p:spPr>
          <a:xfrm>
            <a:off x="1028700" y="3580050"/>
            <a:ext cx="8115300" cy="3544368"/>
          </a:xfrm>
          <a:prstGeom prst="rect">
            <a:avLst/>
          </a:prstGeom>
        </p:spPr>
        <p:txBody>
          <a:bodyPr lIns="0" tIns="0" rIns="0" bIns="0" rtlCol="0" anchor="t">
            <a:spAutoFit/>
          </a:bodyPr>
          <a:lstStyle/>
          <a:p>
            <a:pPr>
              <a:lnSpc>
                <a:spcPts val="3070"/>
              </a:lnSpc>
            </a:pPr>
            <a:r>
              <a:rPr lang="it-IT" sz="2000" dirty="0">
                <a:latin typeface="Aileron" panose="020B0604020202020204" charset="0"/>
              </a:rPr>
              <a:t>Azienda ricerca disegnatore meccanico con esperienza, non necessaria, ma gradita Laurea in Ingegneria Meccanica. La risorsa dovrà utilizzare con dimestichezza i programmi 2D AUTOCAD e 3D INVENTOR, oltre al pacchetto Office.</a:t>
            </a:r>
            <a:br>
              <a:rPr lang="it-IT" sz="2000" dirty="0">
                <a:latin typeface="Aileron" panose="020B0604020202020204" charset="0"/>
              </a:rPr>
            </a:br>
            <a:r>
              <a:rPr lang="it-IT" sz="2000" dirty="0">
                <a:latin typeface="Aileron" panose="020B0604020202020204" charset="0"/>
              </a:rPr>
              <a:t>E'' richiesto un buon inglese, parlato e scritto.</a:t>
            </a:r>
            <a:br>
              <a:rPr lang="it-IT" sz="2000" dirty="0">
                <a:latin typeface="Aileron" panose="020B0604020202020204" charset="0"/>
              </a:rPr>
            </a:br>
            <a:r>
              <a:rPr lang="it-IT" sz="2000" dirty="0">
                <a:latin typeface="Aileron" panose="020B0604020202020204" charset="0"/>
              </a:rPr>
              <a:t>Patente B, automunito.</a:t>
            </a:r>
            <a:br>
              <a:rPr lang="it-IT" sz="2000" dirty="0">
                <a:latin typeface="Aileron" panose="020B0604020202020204" charset="0"/>
              </a:rPr>
            </a:br>
            <a:br>
              <a:rPr lang="it-IT" sz="2000" dirty="0">
                <a:latin typeface="Aileron" panose="020B0604020202020204" charset="0"/>
              </a:rPr>
            </a:br>
            <a:r>
              <a:rPr lang="it-IT" sz="2000" dirty="0">
                <a:latin typeface="Aileron" panose="020B0604020202020204" charset="0"/>
              </a:rPr>
              <a:t>Azienda offre, a fronte di eventuale periodo di prova, contratto e tempo pieno ed indeterminato.</a:t>
            </a:r>
            <a:endParaRPr lang="en-US" sz="2000" dirty="0">
              <a:solidFill>
                <a:srgbClr val="000000"/>
              </a:solidFill>
              <a:latin typeface="Aileron" panose="020B0604020202020204" charset="0"/>
              <a:ea typeface="Aileron"/>
              <a:cs typeface="Aileron"/>
              <a:sym typeface="Aileron"/>
            </a:endParaRPr>
          </a:p>
        </p:txBody>
      </p:sp>
      <p:grpSp>
        <p:nvGrpSpPr>
          <p:cNvPr id="11" name="Group 11"/>
          <p:cNvGrpSpPr/>
          <p:nvPr/>
        </p:nvGrpSpPr>
        <p:grpSpPr>
          <a:xfrm>
            <a:off x="16898362" y="816736"/>
            <a:ext cx="360938" cy="157229"/>
            <a:chOff x="0" y="0"/>
            <a:chExt cx="1166179" cy="508000"/>
          </a:xfrm>
        </p:grpSpPr>
        <p:sp>
          <p:nvSpPr>
            <p:cNvPr id="12" name="Freeform 12"/>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13" name="Freeform 13"/>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6" name="TextBox 16"/>
          <p:cNvSpPr txBox="1"/>
          <p:nvPr/>
        </p:nvSpPr>
        <p:spPr>
          <a:xfrm>
            <a:off x="1028700" y="7490417"/>
            <a:ext cx="8115300" cy="1153374"/>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CANDIDARSI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voghera@provincia.pv.it - </a:t>
            </a: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il</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di </a:t>
            </a:r>
            <a:r>
              <a:rPr lang="en-US" sz="2047" dirty="0" err="1">
                <a:solidFill>
                  <a:srgbClr val="642EC7"/>
                </a:solidFill>
                <a:latin typeface="Aileron"/>
                <a:ea typeface="Aileron"/>
                <a:cs typeface="Aileron"/>
                <a:sym typeface="Aileron"/>
              </a:rPr>
              <a:t>riferimento</a:t>
            </a:r>
            <a:endParaRPr lang="en-US" sz="2047" dirty="0">
              <a:solidFill>
                <a:srgbClr val="642EC7"/>
              </a:solidFill>
              <a:latin typeface="Aileron"/>
              <a:ea typeface="Aileron"/>
              <a:cs typeface="Aileron"/>
              <a:sym typeface="Aileron"/>
            </a:endParaRPr>
          </a:p>
          <a:p>
            <a:pPr algn="l">
              <a:lnSpc>
                <a:spcPts val="3070"/>
              </a:lnSpc>
            </a:pPr>
            <a:endParaRPr lang="en-US" sz="2047" dirty="0">
              <a:solidFill>
                <a:srgbClr val="642EC7"/>
              </a:solidFill>
              <a:latin typeface="Aileron"/>
              <a:ea typeface="Aileron"/>
              <a:cs typeface="Aileron"/>
              <a:sym typeface="Aileron"/>
            </a:endParaRPr>
          </a:p>
        </p:txBody>
      </p:sp>
      <p:sp>
        <p:nvSpPr>
          <p:cNvPr id="17" name="TextBox 17"/>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554586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10979" y="3336443"/>
            <a:ext cx="15869662" cy="5698548"/>
          </a:xfrm>
          <a:prstGeom prst="rect">
            <a:avLst/>
          </a:prstGeom>
        </p:spPr>
        <p:txBody>
          <a:bodyPr lIns="0" tIns="0" rIns="0" bIns="0" rtlCol="0" anchor="t">
            <a:spAutoFit/>
          </a:bodyPr>
          <a:lstStyle/>
          <a:p>
            <a:pPr lvl="0">
              <a:lnSpc>
                <a:spcPts val="3070"/>
              </a:lnSpc>
            </a:pPr>
            <a:r>
              <a:rPr lang="it-IT" dirty="0">
                <a:latin typeface="Aileron" panose="020B0604020202020204" charset="0"/>
              </a:rPr>
              <a:t>L'Allievo Responsabile rappresenta il ruolo di partenza del percorso di crescita professionale.</a:t>
            </a:r>
          </a:p>
          <a:p>
            <a:r>
              <a:rPr lang="it-IT" b="1" dirty="0">
                <a:latin typeface="Aileron" panose="020B0604020202020204" charset="0"/>
              </a:rPr>
              <a:t>Attività</a:t>
            </a:r>
            <a:br>
              <a:rPr lang="it-IT" dirty="0">
                <a:latin typeface="Aileron" panose="020B0604020202020204" charset="0"/>
              </a:rPr>
            </a:br>
            <a:r>
              <a:rPr lang="it-IT" dirty="0">
                <a:latin typeface="Aileron" panose="020B0604020202020204" charset="0"/>
              </a:rPr>
              <a:t>Gestione logistica del negozio supportata da attività di stoccaggio ed esposizione nella sala vendita dei prodotti in assortimento secondo layout per scaffali, banchi e banchi frigo;</a:t>
            </a:r>
          </a:p>
          <a:p>
            <a:r>
              <a:rPr lang="it-IT" dirty="0">
                <a:latin typeface="Aileron" panose="020B0604020202020204" charset="0"/>
              </a:rPr>
              <a:t>Analisi dei dati di vendita funzionale alla gestione degli ordini di acquisto specifici di reparto e dei flussi delle merci;</a:t>
            </a:r>
          </a:p>
          <a:p>
            <a:r>
              <a:rPr lang="it-IT" dirty="0">
                <a:latin typeface="Aileron" panose="020B0604020202020204" charset="0"/>
              </a:rPr>
              <a:t>Organizzazione e gestione del personale di reparto (mansioni, programmazione orari, ferie);</a:t>
            </a:r>
          </a:p>
          <a:p>
            <a:r>
              <a:rPr lang="it-IT" dirty="0">
                <a:latin typeface="Aileron" panose="020B0604020202020204" charset="0"/>
              </a:rPr>
              <a:t>Assistenza e servizio alla clientela;</a:t>
            </a:r>
          </a:p>
          <a:p>
            <a:r>
              <a:rPr lang="it-IT" dirty="0">
                <a:latin typeface="Aileron" panose="020B0604020202020204" charset="0"/>
              </a:rPr>
              <a:t>Verifica ed osservanza degli standard di sicurezza del reparto e del negozio previsti dalle relative norme legislative (es. HACCP).</a:t>
            </a:r>
          </a:p>
          <a:p>
            <a:r>
              <a:rPr lang="it-IT" b="1" dirty="0">
                <a:latin typeface="Aileron" panose="020B0604020202020204" charset="0"/>
              </a:rPr>
              <a:t>Requisiti</a:t>
            </a:r>
            <a:br>
              <a:rPr lang="it-IT" dirty="0">
                <a:latin typeface="Aileron" panose="020B0604020202020204" charset="0"/>
              </a:rPr>
            </a:br>
            <a:r>
              <a:rPr lang="it-IT" dirty="0">
                <a:latin typeface="Aileron" panose="020B0604020202020204" charset="0"/>
              </a:rPr>
              <a:t>Diploma di Scuola Secondaria di Secondo Grado.</a:t>
            </a:r>
          </a:p>
          <a:p>
            <a:r>
              <a:rPr lang="it-IT" b="1" dirty="0">
                <a:latin typeface="Aileron" panose="020B0604020202020204" charset="0"/>
              </a:rPr>
              <a:t>Caratteristiche personali</a:t>
            </a:r>
            <a:br>
              <a:rPr lang="it-IT" dirty="0">
                <a:latin typeface="Aileron" panose="020B0604020202020204" charset="0"/>
              </a:rPr>
            </a:br>
            <a:r>
              <a:rPr lang="it-IT" dirty="0">
                <a:latin typeface="Aileron" panose="020B0604020202020204" charset="0"/>
              </a:rPr>
              <a:t>Doti di leadership e attitudine al team </a:t>
            </a:r>
            <a:r>
              <a:rPr lang="it-IT" dirty="0" err="1">
                <a:latin typeface="Aileron" panose="020B0604020202020204" charset="0"/>
              </a:rPr>
              <a:t>working</a:t>
            </a:r>
            <a:r>
              <a:rPr lang="it-IT" dirty="0">
                <a:latin typeface="Aileron" panose="020B0604020202020204" charset="0"/>
              </a:rPr>
              <a:t>;</a:t>
            </a:r>
          </a:p>
          <a:p>
            <a:r>
              <a:rPr lang="it-IT" dirty="0">
                <a:latin typeface="Aileron" panose="020B0604020202020204" charset="0"/>
              </a:rPr>
              <a:t>Precisione, capacità di analisi e </a:t>
            </a:r>
            <a:r>
              <a:rPr lang="it-IT" dirty="0" err="1">
                <a:latin typeface="Aileron" panose="020B0604020202020204" charset="0"/>
              </a:rPr>
              <a:t>problem</a:t>
            </a:r>
            <a:r>
              <a:rPr lang="it-IT" dirty="0">
                <a:latin typeface="Aileron" panose="020B0604020202020204" charset="0"/>
              </a:rPr>
              <a:t> </a:t>
            </a:r>
            <a:r>
              <a:rPr lang="it-IT" dirty="0" err="1">
                <a:latin typeface="Aileron" panose="020B0604020202020204" charset="0"/>
              </a:rPr>
              <a:t>solving</a:t>
            </a:r>
            <a:r>
              <a:rPr lang="it-IT" dirty="0">
                <a:latin typeface="Aileron" panose="020B0604020202020204" charset="0"/>
              </a:rPr>
              <a:t> operativo;</a:t>
            </a:r>
          </a:p>
          <a:p>
            <a:r>
              <a:rPr lang="it-IT" dirty="0">
                <a:latin typeface="Aileron" panose="020B0604020202020204" charset="0"/>
              </a:rPr>
              <a:t>Propensione all'ascolto e alla mediazione;</a:t>
            </a:r>
          </a:p>
          <a:p>
            <a:r>
              <a:rPr lang="it-IT" dirty="0">
                <a:latin typeface="Aileron" panose="020B0604020202020204" charset="0"/>
              </a:rPr>
              <a:t>Predisposizione al servizio e alla relazione con la Clientela;</a:t>
            </a:r>
          </a:p>
          <a:p>
            <a:r>
              <a:rPr lang="it-IT" dirty="0">
                <a:latin typeface="Aileron" panose="020B0604020202020204" charset="0"/>
              </a:rPr>
              <a:t>Disponibilità oraria in base alle esigenze organizzative.</a:t>
            </a:r>
          </a:p>
          <a:p>
            <a:endParaRPr lang="it-IT" dirty="0">
              <a:latin typeface="Aileron" panose="020B0604020202020204" charset="0"/>
            </a:endParaRPr>
          </a:p>
          <a:p>
            <a:r>
              <a:rPr lang="it-IT" b="1" dirty="0">
                <a:latin typeface="Aileron" panose="020B0604020202020204" charset="0"/>
              </a:rPr>
              <a:t>Orario:</a:t>
            </a:r>
            <a:br>
              <a:rPr lang="it-IT" dirty="0">
                <a:latin typeface="Aileron" panose="020B0604020202020204" charset="0"/>
              </a:rPr>
            </a:br>
            <a:r>
              <a:rPr lang="it-IT" dirty="0">
                <a:latin typeface="Aileron" panose="020B0604020202020204" charset="0"/>
              </a:rPr>
              <a:t>Full Time</a:t>
            </a:r>
            <a:br>
              <a:rPr lang="it-IT" sz="2400" dirty="0"/>
            </a:br>
            <a:endParaRPr lang="en-US" sz="2047" dirty="0">
              <a:solidFill>
                <a:srgbClr val="000000"/>
              </a:solidFill>
              <a:latin typeface="Aileron"/>
              <a:ea typeface="Aileron"/>
              <a:cs typeface="Aileron"/>
              <a:sym typeface="Aileron"/>
            </a:endParaRPr>
          </a:p>
        </p:txBody>
      </p:sp>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Broni</a:t>
            </a:r>
          </a:p>
        </p:txBody>
      </p:sp>
      <p:sp>
        <p:nvSpPr>
          <p:cNvPr id="12" name="TextBox 12"/>
          <p:cNvSpPr txBox="1"/>
          <p:nvPr/>
        </p:nvSpPr>
        <p:spPr>
          <a:xfrm>
            <a:off x="1028700" y="2638806"/>
            <a:ext cx="15125700" cy="1384995"/>
          </a:xfrm>
          <a:prstGeom prst="rect">
            <a:avLst/>
          </a:prstGeom>
        </p:spPr>
        <p:txBody>
          <a:bodyPr wrap="square"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Allievo</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Responsabile</a:t>
            </a:r>
            <a:r>
              <a:rPr lang="en-US" sz="3200" b="1" spc="-80" dirty="0">
                <a:solidFill>
                  <a:srgbClr val="FF1495"/>
                </a:solidFill>
                <a:latin typeface="Aileron Bold"/>
                <a:ea typeface="Aileron Bold"/>
                <a:cs typeface="Aileron Bold"/>
                <a:sym typeface="Aileron Bold"/>
              </a:rPr>
              <a:t> - job post - </a:t>
            </a:r>
            <a:r>
              <a:rPr lang="en-US" sz="3200" b="1" u="sng" spc="-80" dirty="0">
                <a:solidFill>
                  <a:srgbClr val="FF1495"/>
                </a:solidFill>
                <a:latin typeface="Aileron Bold"/>
                <a:ea typeface="Aileron Bold"/>
                <a:cs typeface="Aileron Bold"/>
                <a:sym typeface="Aileron Bold"/>
                <a:hlinkClick r:id="rId6" tooltip="https://it.indeed.com/cmp/Clindent-1?campaignid=mobvjcmp&amp;from=mobviewjob&amp;tk=1ie35fvu2jtgm80a&amp;fromjk=d6bd2a864efc664b"/>
              </a:rPr>
              <a:t>Esselunga</a:t>
            </a:r>
            <a:endParaRPr lang="en-US" sz="3200" b="1" u="sng" spc="-80" dirty="0">
              <a:solidFill>
                <a:srgbClr val="FF1495"/>
              </a:solidFill>
              <a:latin typeface="Aileron Bold"/>
              <a:ea typeface="Aileron Bold"/>
              <a:cs typeface="Aileron Bold"/>
              <a:sym typeface="Aileron Bold"/>
              <a:hlinkClick r:id="" action="ppaction://noaction"/>
            </a:endParaRPr>
          </a:p>
          <a:p>
            <a:pPr algn="l">
              <a:lnSpc>
                <a:spcPts val="3552"/>
              </a:lnSpc>
            </a:pPr>
            <a:endParaRPr lang="en-US" sz="3200" b="1" u="sng" spc="-80" dirty="0">
              <a:solidFill>
                <a:srgbClr val="FF1495"/>
              </a:solidFill>
              <a:latin typeface="Aileron Bold"/>
              <a:ea typeface="Aileron Bold"/>
              <a:cs typeface="Aileron Bold"/>
              <a:sym typeface="Aileron Bold"/>
              <a:hlinkClick r:id="" action="ppaction://noaction"/>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 action="ppaction://noaction"/>
            </a:endParaRPr>
          </a:p>
        </p:txBody>
      </p:sp>
      <p:sp>
        <p:nvSpPr>
          <p:cNvPr id="13" name="TextBox 13"/>
          <p:cNvSpPr txBox="1"/>
          <p:nvPr/>
        </p:nvSpPr>
        <p:spPr>
          <a:xfrm>
            <a:off x="3124200" y="9147742"/>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Broni%2C+Lombardia&amp;radius=0&amp;vjk=d6bd2a864efc664b&amp;advn=5106714981923129"/>
              </a:rPr>
              <a:t>PER CANDIDARSI </a:t>
            </a:r>
            <a:r>
              <a:rPr lang="en-US" sz="2047" u="sng" dirty="0">
                <a:solidFill>
                  <a:srgbClr val="642EC7"/>
                </a:solidFill>
                <a:latin typeface="Aileron"/>
                <a:ea typeface="Aileron"/>
                <a:cs typeface="Aileron"/>
                <a:sym typeface="Aileron"/>
                <a:hlinkClick r:id="rId8" tooltip="https://it.indeed.com/offerte-lavoro?l=Broni%2C+Lombardia&amp;radius=0&amp;vjk=d6bd2a864efc664b&amp;advn=5106714981923129"/>
              </a:rPr>
              <a:t>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6937216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10979" y="3336443"/>
            <a:ext cx="15869662" cy="756104"/>
          </a:xfrm>
          <a:prstGeom prst="rect">
            <a:avLst/>
          </a:prstGeom>
        </p:spPr>
        <p:txBody>
          <a:bodyPr lIns="0" tIns="0" rIns="0" bIns="0" rtlCol="0" anchor="t">
            <a:spAutoFit/>
          </a:bodyPr>
          <a:lstStyle/>
          <a:p>
            <a:pPr lvl="0">
              <a:lnSpc>
                <a:spcPts val="3070"/>
              </a:lnSpc>
            </a:pPr>
            <a:br>
              <a:rPr lang="it-IT" sz="2400" dirty="0"/>
            </a:br>
            <a:endParaRPr lang="en-US" sz="2047" dirty="0">
              <a:solidFill>
                <a:srgbClr val="000000"/>
              </a:solidFill>
              <a:latin typeface="Aileron"/>
              <a:ea typeface="Aileron"/>
              <a:cs typeface="Aileron"/>
              <a:sym typeface="Aileron"/>
            </a:endParaRPr>
          </a:p>
        </p:txBody>
      </p:sp>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Broni</a:t>
            </a:r>
          </a:p>
        </p:txBody>
      </p:sp>
      <p:sp>
        <p:nvSpPr>
          <p:cNvPr id="12" name="TextBox 12"/>
          <p:cNvSpPr txBox="1"/>
          <p:nvPr/>
        </p:nvSpPr>
        <p:spPr>
          <a:xfrm>
            <a:off x="1010979" y="2848355"/>
            <a:ext cx="15125700" cy="4462760"/>
          </a:xfrm>
          <a:prstGeom prst="rect">
            <a:avLst/>
          </a:prstGeom>
        </p:spPr>
        <p:txBody>
          <a:bodyPr wrap="square"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Manovale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edile</a:t>
            </a:r>
            <a:r>
              <a:rPr lang="en-US" sz="3200" b="1" spc="-80" dirty="0">
                <a:solidFill>
                  <a:srgbClr val="FF1495"/>
                </a:solidFill>
                <a:latin typeface="Aileron Bold"/>
                <a:ea typeface="Aileron Bold"/>
                <a:cs typeface="Aileron Bold"/>
                <a:sym typeface="Aileron Bold"/>
              </a:rPr>
              <a:t> - job post – </a:t>
            </a:r>
            <a:r>
              <a:rPr lang="en-US" sz="3200" b="1" u="sng" spc="-80" dirty="0">
                <a:solidFill>
                  <a:srgbClr val="FF1495"/>
                </a:solidFill>
                <a:latin typeface="Aileron Bold"/>
                <a:ea typeface="Aileron Bold"/>
                <a:cs typeface="Aileron Bold"/>
                <a:sym typeface="Aileron Bold"/>
                <a:hlinkClick r:id="rId6"/>
              </a:rPr>
              <a:t>Tempi </a:t>
            </a:r>
            <a:r>
              <a:rPr lang="en-US" sz="3200" b="1" u="sng" spc="-80" dirty="0" err="1">
                <a:solidFill>
                  <a:srgbClr val="FF1495"/>
                </a:solidFill>
                <a:latin typeface="Aileron Bold"/>
                <a:ea typeface="Aileron Bold"/>
                <a:cs typeface="Aileron Bold"/>
                <a:sym typeface="Aileron Bold"/>
                <a:hlinkClick r:id="rId6"/>
              </a:rPr>
              <a:t>moderni</a:t>
            </a:r>
            <a:r>
              <a:rPr lang="en-US" sz="3200" b="1" u="sng" spc="-80" dirty="0">
                <a:solidFill>
                  <a:srgbClr val="FF1495"/>
                </a:solidFill>
                <a:latin typeface="Aileron Bold"/>
                <a:ea typeface="Aileron Bold"/>
                <a:cs typeface="Aileron Bold"/>
                <a:sym typeface="Aileron Bold"/>
                <a:hlinkClick r:id="rId6"/>
              </a:rPr>
              <a:t> </a:t>
            </a:r>
            <a:r>
              <a:rPr lang="en-US" sz="3200" b="1" u="sng" spc="-80" dirty="0" err="1">
                <a:solidFill>
                  <a:srgbClr val="FF1495"/>
                </a:solidFill>
                <a:latin typeface="Aileron Bold"/>
                <a:ea typeface="Aileron Bold"/>
                <a:cs typeface="Aileron Bold"/>
                <a:sym typeface="Aileron Bold"/>
                <a:hlinkClick r:id="rId6"/>
              </a:rPr>
              <a:t>SpA</a:t>
            </a:r>
            <a:endParaRPr lang="en-US" sz="3200" b="1" u="sng" spc="-80" dirty="0">
              <a:solidFill>
                <a:srgbClr val="FF1495"/>
              </a:solidFill>
              <a:latin typeface="Aileron Bold"/>
              <a:ea typeface="Aileron Bold"/>
              <a:cs typeface="Aileron Bold"/>
              <a:sym typeface="Aileron Bold"/>
              <a:hlinkClick r:id="" action="ppaction://noaction"/>
            </a:endParaRPr>
          </a:p>
          <a:p>
            <a:pPr algn="l">
              <a:lnSpc>
                <a:spcPts val="3552"/>
              </a:lnSpc>
            </a:pPr>
            <a:endParaRPr lang="en-US" sz="3200" b="1" u="sng" spc="-80" dirty="0">
              <a:solidFill>
                <a:srgbClr val="FF1495"/>
              </a:solidFill>
              <a:latin typeface="Aileron Bold"/>
              <a:ea typeface="Aileron Bold"/>
              <a:cs typeface="Aileron Bold"/>
              <a:sym typeface="Aileron Bold"/>
              <a:hlinkClick r:id="" action="ppaction://noaction"/>
            </a:endParaRPr>
          </a:p>
          <a:p>
            <a:r>
              <a:rPr lang="it-IT" sz="2000" b="1" dirty="0">
                <a:latin typeface="Aileron" panose="020B0604020202020204" charset="0"/>
              </a:rPr>
              <a:t>Requisiti richiesti</a:t>
            </a:r>
            <a:endParaRPr lang="it-IT" sz="2000" dirty="0">
              <a:latin typeface="Aileron" panose="020B0604020202020204" charset="0"/>
            </a:endParaRPr>
          </a:p>
          <a:p>
            <a:r>
              <a:rPr lang="it-IT" sz="2000" dirty="0">
                <a:latin typeface="Aileron" panose="020B0604020202020204" charset="0"/>
              </a:rPr>
              <a:t>Esperienza pregressa nel settore edile come muratore, manovale;</a:t>
            </a:r>
          </a:p>
          <a:p>
            <a:r>
              <a:rPr lang="it-IT" sz="2000" dirty="0">
                <a:latin typeface="Aileron" panose="020B0604020202020204" charset="0"/>
              </a:rPr>
              <a:t>Buona manualità;</a:t>
            </a:r>
          </a:p>
          <a:p>
            <a:r>
              <a:rPr lang="it-IT" sz="2000" dirty="0">
                <a:latin typeface="Aileron" panose="020B0604020202020204" charset="0"/>
              </a:rPr>
              <a:t>Capacità di lavorare in squadra.</a:t>
            </a:r>
          </a:p>
          <a:p>
            <a:endParaRPr lang="it-IT" sz="2000" dirty="0">
              <a:latin typeface="Aileron" panose="020B0604020202020204" charset="0"/>
            </a:endParaRPr>
          </a:p>
          <a:p>
            <a:r>
              <a:rPr lang="it-IT" sz="2000" b="1" dirty="0">
                <a:latin typeface="Aileron" panose="020B0604020202020204" charset="0"/>
              </a:rPr>
              <a:t>Sede di Lavoro</a:t>
            </a:r>
            <a:endParaRPr lang="it-IT" sz="2000" dirty="0">
              <a:latin typeface="Aileron" panose="020B0604020202020204" charset="0"/>
            </a:endParaRPr>
          </a:p>
          <a:p>
            <a:r>
              <a:rPr lang="it-IT" sz="2000" dirty="0">
                <a:latin typeface="Aileron" panose="020B0604020202020204" charset="0"/>
              </a:rPr>
              <a:t>Broni e limitrofi</a:t>
            </a:r>
          </a:p>
          <a:p>
            <a:endParaRPr lang="it-IT" sz="2000" dirty="0">
              <a:latin typeface="Aileron" panose="020B0604020202020204" charset="0"/>
            </a:endParaRPr>
          </a:p>
          <a:p>
            <a:r>
              <a:rPr lang="it-IT" sz="2000" b="1" dirty="0">
                <a:latin typeface="Aileron" panose="020B0604020202020204" charset="0"/>
              </a:rPr>
              <a:t>Disponibilità</a:t>
            </a:r>
            <a:endParaRPr lang="it-IT" sz="2000" dirty="0">
              <a:latin typeface="Aileron" panose="020B0604020202020204" charset="0"/>
            </a:endParaRPr>
          </a:p>
          <a:p>
            <a:r>
              <a:rPr lang="it-IT" sz="2000" dirty="0">
                <a:latin typeface="Aileron" panose="020B0604020202020204" charset="0"/>
              </a:rPr>
              <a:t>Full time dal lunedì al venerdì, 8:30/12:30 - 13:30/17:30</a:t>
            </a: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rId7" tooltip="https://it.indeed.com/cmp/Clindent-1?campaignid=mobvjcmp&amp;from=mobviewjob&amp;tk=1ie35fvu2jtgm80a&amp;fromjk=d6bd2a864efc664b"/>
            </a:endParaRPr>
          </a:p>
        </p:txBody>
      </p:sp>
      <p:sp>
        <p:nvSpPr>
          <p:cNvPr id="13" name="TextBox 13"/>
          <p:cNvSpPr txBox="1"/>
          <p:nvPr/>
        </p:nvSpPr>
        <p:spPr>
          <a:xfrm>
            <a:off x="3124200" y="9147742"/>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Broni%2C+Lombardia&amp;radius=0&amp;vjk=d6bd2a864efc664b&amp;advn=5106714981923129"/>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9127581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926921" y="188781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Campospinoso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Albaredo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928693" y="2956630"/>
            <a:ext cx="15318924" cy="461665"/>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Tornitore</a:t>
            </a:r>
            <a:r>
              <a:rPr lang="en-US" sz="3200" b="1" spc="-80" dirty="0">
                <a:solidFill>
                  <a:srgbClr val="FF1495"/>
                </a:solidFill>
                <a:latin typeface="Aileron Bold"/>
                <a:ea typeface="Aileron Bold"/>
                <a:cs typeface="Aileron Bold"/>
                <a:sym typeface="Aileron Bold"/>
              </a:rPr>
              <a:t> Tornio manual e CNC - 10233</a:t>
            </a:r>
            <a:endParaRPr lang="en-US" sz="3200" b="1" u="sng" spc="-80" dirty="0">
              <a:solidFill>
                <a:srgbClr val="FF1495"/>
              </a:solidFill>
              <a:latin typeface="Aileron Bold"/>
              <a:ea typeface="Aileron Bold"/>
              <a:cs typeface="Aileron Bold"/>
              <a:sym typeface="Aileron Bold"/>
              <a:hlinkClick r:id="rId6" tooltip="https://it.indeed.com/cmp/Clever-Bioscience-Srl?campaignid=mobvjcmp&amp;from=mobviewjob&amp;tk=1ib7rmtn2j0hq89f&amp;fromjk=db12968bc9a79306"/>
            </a:endParaRPr>
          </a:p>
        </p:txBody>
      </p:sp>
      <p:sp>
        <p:nvSpPr>
          <p:cNvPr id="12" name="TextBox 12"/>
          <p:cNvSpPr txBox="1"/>
          <p:nvPr/>
        </p:nvSpPr>
        <p:spPr>
          <a:xfrm>
            <a:off x="926921" y="4131269"/>
            <a:ext cx="13092107" cy="2754216"/>
          </a:xfrm>
          <a:prstGeom prst="rect">
            <a:avLst/>
          </a:prstGeom>
        </p:spPr>
        <p:txBody>
          <a:bodyPr wrap="square" lIns="0" tIns="0" rIns="0" bIns="0" rtlCol="0" anchor="t">
            <a:spAutoFit/>
          </a:bodyPr>
          <a:lstStyle/>
          <a:p>
            <a:pPr lvl="0">
              <a:lnSpc>
                <a:spcPts val="3070"/>
              </a:lnSpc>
            </a:pPr>
            <a:r>
              <a:rPr lang="it-IT" sz="2400" dirty="0">
                <a:latin typeface="Aileron" panose="020B0604020202020204" charset="0"/>
              </a:rPr>
              <a:t>AZIENDA METALMECCANICCA RICERCA TORNITORE SU TORNIO MANUALE E OPERATORE SU MACCHINARI PER LAVORAZIONI MECCANICHE - CAPACITA'' DI LETTURA DISEGNO MECCANICO</a:t>
            </a:r>
            <a:br>
              <a:rPr lang="it-IT" sz="2400" dirty="0">
                <a:latin typeface="Aileron" panose="020B0604020202020204" charset="0"/>
              </a:rPr>
            </a:br>
            <a:br>
              <a:rPr lang="it-IT" sz="2400" dirty="0">
                <a:latin typeface="Aileron" panose="020B0604020202020204" charset="0"/>
              </a:rPr>
            </a:br>
            <a:r>
              <a:rPr lang="it-IT" sz="2400" dirty="0">
                <a:latin typeface="Aileron" panose="020B0604020202020204" charset="0"/>
              </a:rPr>
              <a:t>TEMPO DETERMINATO 6 MESI FINALIZZATO ALL''ASSUNZIONE A TEMPO INDETERMINATO - CONTRATTO DA DEFINIRE IN BASE ALLE COMPETENZE DEL CANDIDATO - TEMPO PIENO - l'azienda valuta anche giovani con titolo di studio settore meccanico</a:t>
            </a:r>
            <a:endParaRPr lang="en-US" sz="2047"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928693" y="7460876"/>
            <a:ext cx="6768508" cy="795089"/>
          </a:xfrm>
          <a:prstGeom prst="rect">
            <a:avLst/>
          </a:prstGeom>
        </p:spPr>
        <p:txBody>
          <a:bodyPr wrap="square" lIns="0" tIns="0" rIns="0" bIns="0" rtlCol="0" anchor="t">
            <a:spAutoFit/>
          </a:bodyPr>
          <a:lstStyle/>
          <a:p>
            <a:pPr>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endParaRPr lang="en-US" sz="2047" dirty="0">
              <a:solidFill>
                <a:srgbClr val="642EC7"/>
              </a:solidFill>
              <a:latin typeface="Aileron"/>
              <a:ea typeface="Aileron"/>
              <a:cs typeface="Aileron"/>
              <a:sym typeface="Ailer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06820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028700" y="3018360"/>
            <a:ext cx="16004338" cy="923330"/>
          </a:xfrm>
          <a:prstGeom prst="rect">
            <a:avLst/>
          </a:prstGeom>
        </p:spPr>
        <p:txBody>
          <a:bodyPr wrap="square" lIns="0" tIns="0" rIns="0" bIns="0" rtlCol="0" anchor="t">
            <a:spAutoFit/>
          </a:bodyPr>
          <a:lstStyle/>
          <a:p>
            <a:pPr algn="l">
              <a:lnSpc>
                <a:spcPts val="3552"/>
              </a:lnSpc>
            </a:pPr>
            <a:endParaRPr lang="en-US" sz="3200" b="1" spc="-80" dirty="0">
              <a:solidFill>
                <a:srgbClr val="FF1495"/>
              </a:solidFill>
              <a:latin typeface="Aileron Bold"/>
              <a:ea typeface="Aileron Bold"/>
              <a:cs typeface="Aileron Bold"/>
              <a:sym typeface="Aileron Bold"/>
            </a:endParaRP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5" name="TextBox 15"/>
          <p:cNvSpPr txBox="1"/>
          <p:nvPr/>
        </p:nvSpPr>
        <p:spPr>
          <a:xfrm>
            <a:off x="1171356" y="7155467"/>
            <a:ext cx="8115300" cy="750673"/>
          </a:xfrm>
          <a:prstGeom prst="rect">
            <a:avLst/>
          </a:prstGeom>
        </p:spPr>
        <p:txBody>
          <a:bodyPr lIns="0" tIns="0" rIns="0" bIns="0" rtlCol="0" anchor="t">
            <a:spAutoFit/>
          </a:bodyPr>
          <a:lstStyle/>
          <a:p>
            <a:pPr algn="l">
              <a:lnSpc>
                <a:spcPts val="3070"/>
              </a:lnSpc>
            </a:pPr>
            <a:r>
              <a:rPr lang="en-US" sz="2047" dirty="0">
                <a:solidFill>
                  <a:srgbClr val="642EC7"/>
                </a:solidFill>
                <a:latin typeface="Aileron"/>
                <a:ea typeface="Aileron"/>
                <a:cs typeface="Aileron"/>
                <a:sym typeface="Aileron"/>
              </a:rPr>
              <a:t>per </a:t>
            </a:r>
            <a:r>
              <a:rPr lang="en-US" sz="2047" dirty="0" err="1">
                <a:solidFill>
                  <a:srgbClr val="642EC7"/>
                </a:solidFill>
                <a:latin typeface="Aileron"/>
                <a:ea typeface="Aileron"/>
                <a:cs typeface="Aileron"/>
                <a:sym typeface="Aileron"/>
              </a:rPr>
              <a:t>candidarsi</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inviare</a:t>
            </a:r>
            <a:r>
              <a:rPr lang="en-US" sz="2047" dirty="0">
                <a:solidFill>
                  <a:srgbClr val="642EC7"/>
                </a:solidFill>
                <a:latin typeface="Aileron"/>
                <a:ea typeface="Aileron"/>
                <a:cs typeface="Aileron"/>
                <a:sym typeface="Aileron"/>
              </a:rPr>
              <a:t> CV a:  voghera@provincia.pv.it </a:t>
            </a:r>
            <a:r>
              <a:rPr lang="en-US" sz="2047" dirty="0" err="1">
                <a:solidFill>
                  <a:srgbClr val="642EC7"/>
                </a:solidFill>
                <a:latin typeface="Aileron"/>
                <a:ea typeface="Aileron"/>
                <a:cs typeface="Aileron"/>
                <a:sym typeface="Aileron"/>
              </a:rPr>
              <a:t>specificando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il</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numero</a:t>
            </a:r>
            <a:r>
              <a:rPr lang="en-US" sz="2047" dirty="0">
                <a:solidFill>
                  <a:srgbClr val="642EC7"/>
                </a:solidFill>
                <a:latin typeface="Aileron"/>
                <a:ea typeface="Aileron"/>
                <a:cs typeface="Aileron"/>
                <a:sym typeface="Aileron"/>
              </a:rPr>
              <a:t> di </a:t>
            </a:r>
            <a:r>
              <a:rPr lang="en-US" sz="2047" dirty="0" err="1">
                <a:solidFill>
                  <a:srgbClr val="642EC7"/>
                </a:solidFill>
                <a:latin typeface="Aileron"/>
                <a:ea typeface="Aileron"/>
                <a:cs typeface="Aileron"/>
                <a:sym typeface="Aileron"/>
              </a:rPr>
              <a:t>riferimento</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della</a:t>
            </a:r>
            <a:r>
              <a:rPr lang="en-US" sz="2047" dirty="0">
                <a:solidFill>
                  <a:srgbClr val="642EC7"/>
                </a:solidFill>
                <a:latin typeface="Aileron"/>
                <a:ea typeface="Aileron"/>
                <a:cs typeface="Aileron"/>
                <a:sym typeface="Aileron"/>
              </a:rPr>
              <a:t> </a:t>
            </a:r>
            <a:r>
              <a:rPr lang="en-US" sz="2047" dirty="0" err="1">
                <a:solidFill>
                  <a:srgbClr val="642EC7"/>
                </a:solidFill>
                <a:latin typeface="Aileron"/>
                <a:ea typeface="Aileron"/>
                <a:cs typeface="Aileron"/>
                <a:sym typeface="Aileron"/>
              </a:rPr>
              <a:t>richiesta</a:t>
            </a:r>
            <a:endParaRPr lang="en-US" sz="2047" dirty="0">
              <a:solidFill>
                <a:srgbClr val="642EC7"/>
              </a:solidFill>
              <a:latin typeface="Aileron"/>
              <a:ea typeface="Aileron"/>
              <a:cs typeface="Aileron"/>
              <a:sym typeface="Aileron"/>
            </a:endParaRPr>
          </a:p>
        </p:txBody>
      </p:sp>
      <p:sp>
        <p:nvSpPr>
          <p:cNvPr id="13" name="Rettangolo 12"/>
          <p:cNvSpPr/>
          <p:nvPr/>
        </p:nvSpPr>
        <p:spPr>
          <a:xfrm>
            <a:off x="1142115" y="3023671"/>
            <a:ext cx="8763885" cy="584775"/>
          </a:xfrm>
          <a:prstGeom prst="rect">
            <a:avLst/>
          </a:prstGeom>
        </p:spPr>
        <p:txBody>
          <a:bodyPr wrap="square">
            <a:spAutoFit/>
          </a:bodyPr>
          <a:lstStyle/>
          <a:p>
            <a:r>
              <a:rPr lang="it-IT" sz="3200" b="1" spc="-80" dirty="0">
                <a:solidFill>
                  <a:srgbClr val="FF1495"/>
                </a:solidFill>
                <a:latin typeface="Aileron Bold"/>
              </a:rPr>
              <a:t>OPERATORI LOGISTICI DI MAGAZZINO - 10257</a:t>
            </a:r>
          </a:p>
        </p:txBody>
      </p:sp>
      <p:sp>
        <p:nvSpPr>
          <p:cNvPr id="16" name="Rettangolo 15"/>
          <p:cNvSpPr/>
          <p:nvPr/>
        </p:nvSpPr>
        <p:spPr>
          <a:xfrm>
            <a:off x="1142115" y="3843421"/>
            <a:ext cx="12573885" cy="2585323"/>
          </a:xfrm>
          <a:prstGeom prst="rect">
            <a:avLst/>
          </a:prstGeom>
        </p:spPr>
        <p:txBody>
          <a:bodyPr wrap="square">
            <a:spAutoFit/>
          </a:bodyPr>
          <a:lstStyle/>
          <a:p>
            <a:r>
              <a:rPr lang="it-IT" dirty="0">
                <a:latin typeface="Aileron" panose="020B0604020202020204" charset="0"/>
              </a:rPr>
              <a:t>AZIENDA DI SERVIZI LOGISTICI RELATIVI ALLA DISTRIBUZIONE DELLE MERCI</a:t>
            </a:r>
          </a:p>
          <a:p>
            <a:r>
              <a:rPr lang="it-IT" dirty="0">
                <a:latin typeface="Aileron" panose="020B0604020202020204" charset="0"/>
              </a:rPr>
              <a:t>CERCA</a:t>
            </a:r>
          </a:p>
          <a:p>
            <a:r>
              <a:rPr lang="it-IT" dirty="0">
                <a:latin typeface="Aileron" panose="020B0604020202020204" charset="0"/>
              </a:rPr>
              <a:t>OPERATORI LOGISTICI DI MAGAZZINO: CONTROLLO DEI PRODOTTI, MOVIMENTAZIONE MANUALE DELLE MERCI, STOCCAGGIO E PRELIEVO MANUALE, IMBALLAGGIO E SPEDIZIONE, CARICO SCARICO, MANTENIMENTO DELL'' ORDINE.</a:t>
            </a:r>
          </a:p>
          <a:p>
            <a:endParaRPr lang="it-IT" dirty="0">
              <a:latin typeface="Aileron" panose="020B0604020202020204" charset="0"/>
            </a:endParaRPr>
          </a:p>
          <a:p>
            <a:endParaRPr lang="it-IT" dirty="0">
              <a:latin typeface="Aileron" panose="020B0604020202020204" charset="0"/>
            </a:endParaRPr>
          </a:p>
          <a:p>
            <a:r>
              <a:rPr lang="it-IT" dirty="0">
                <a:latin typeface="Aileron" panose="020B0604020202020204" charset="0"/>
              </a:rPr>
              <a:t>ASSUNZIONE A TEMPO DETERMINATO - FULL TIME/PART-TIME - TURNI - FESTIVI</a:t>
            </a:r>
          </a:p>
          <a:p>
            <a:r>
              <a:rPr lang="it-IT" dirty="0">
                <a:latin typeface="Aileron" panose="020B0604020202020204" charset="0"/>
              </a:rPr>
              <a:t>PATENTE B AUTOMUNITO</a:t>
            </a:r>
          </a:p>
        </p:txBody>
      </p:sp>
      <p:sp>
        <p:nvSpPr>
          <p:cNvPr id="12" name="TextBox 14">
            <a:extLst>
              <a:ext uri="{FF2B5EF4-FFF2-40B4-BE49-F238E27FC236}">
                <a16:creationId xmlns:a16="http://schemas.microsoft.com/office/drawing/2014/main" id="{F714C366-5B6F-A007-D70B-F7BEF6E63234}"/>
              </a:ext>
            </a:extLst>
          </p:cNvPr>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3353339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926921" y="188781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Campospinoso</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Albaredo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928693" y="2956630"/>
            <a:ext cx="15318924" cy="461665"/>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Carpentiere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montatore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meccanico</a:t>
            </a:r>
            <a:r>
              <a:rPr lang="en-US" sz="3200" b="1" spc="-80" dirty="0">
                <a:solidFill>
                  <a:srgbClr val="FF1495"/>
                </a:solidFill>
                <a:latin typeface="Aileron Bold"/>
                <a:ea typeface="Aileron Bold"/>
                <a:cs typeface="Aileron Bold"/>
                <a:sym typeface="Aileron Bold"/>
              </a:rPr>
              <a:t> - 10232</a:t>
            </a:r>
            <a:endParaRPr lang="en-US" sz="3200" b="1" u="sng" spc="-80" dirty="0">
              <a:solidFill>
                <a:srgbClr val="FF1495"/>
              </a:solidFill>
              <a:latin typeface="Aileron Bold"/>
              <a:ea typeface="Aileron Bold"/>
              <a:cs typeface="Aileron Bold"/>
              <a:sym typeface="Aileron Bold"/>
              <a:hlinkClick r:id="rId6" tooltip="https://it.indeed.com/cmp/Clever-Bioscience-Srl?campaignid=mobvjcmp&amp;from=mobviewjob&amp;tk=1ib7rmtn2j0hq89f&amp;fromjk=db12968bc9a79306"/>
            </a:endParaRPr>
          </a:p>
        </p:txBody>
      </p:sp>
      <p:sp>
        <p:nvSpPr>
          <p:cNvPr id="12" name="TextBox 12"/>
          <p:cNvSpPr txBox="1"/>
          <p:nvPr/>
        </p:nvSpPr>
        <p:spPr>
          <a:xfrm>
            <a:off x="926921" y="4131269"/>
            <a:ext cx="13092107" cy="2782813"/>
          </a:xfrm>
          <a:prstGeom prst="rect">
            <a:avLst/>
          </a:prstGeom>
        </p:spPr>
        <p:txBody>
          <a:bodyPr wrap="square" lIns="0" tIns="0" rIns="0" bIns="0" rtlCol="0" anchor="t">
            <a:spAutoFit/>
          </a:bodyPr>
          <a:lstStyle/>
          <a:p>
            <a:pPr lvl="0">
              <a:lnSpc>
                <a:spcPts val="3070"/>
              </a:lnSpc>
            </a:pPr>
            <a:r>
              <a:rPr lang="it-IT" sz="2400" dirty="0">
                <a:latin typeface="Aileron" panose="020B0604020202020204" charset="0"/>
              </a:rPr>
              <a:t>AZIENDA METALMECCANICA RICERCA 1 CARPENTIERE NONTATORE MECCANICO - CAPACITA'' LETTURA DISEGNO MECCANICO -DISPONIBILITA'' A TRASFERTE ITALIA/EUROPA 3-5 VOLTE ALL''ANNO</a:t>
            </a:r>
            <a:br>
              <a:rPr lang="it-IT" sz="2400" dirty="0">
                <a:latin typeface="Aileron" panose="020B0604020202020204" charset="0"/>
              </a:rPr>
            </a:br>
            <a:br>
              <a:rPr lang="it-IT" sz="2400" dirty="0">
                <a:latin typeface="Aileron" panose="020B0604020202020204" charset="0"/>
              </a:rPr>
            </a:br>
            <a:r>
              <a:rPr lang="it-IT" sz="2400" dirty="0">
                <a:latin typeface="Aileron" panose="020B0604020202020204" charset="0"/>
              </a:rPr>
              <a:t>TEMPO DETERMINATO 6 MESI FINALIZZATO ALL''ASSUNZIONE A TEMPO INDETERMINATO - TEMPO PIENO - CONTRATTO DA DEFINIRE IN BASE ALLE COMPETENZE SPECIFICHE DEL CANDIDATO</a:t>
            </a:r>
            <a:endParaRPr lang="en-US" sz="2047"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928693" y="7460876"/>
            <a:ext cx="6768508" cy="795089"/>
          </a:xfrm>
          <a:prstGeom prst="rect">
            <a:avLst/>
          </a:prstGeom>
        </p:spPr>
        <p:txBody>
          <a:bodyPr wrap="square" lIns="0" tIns="0" rIns="0" bIns="0" rtlCol="0" anchor="t">
            <a:spAutoFit/>
          </a:bodyPr>
          <a:lstStyle/>
          <a:p>
            <a:pPr>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endParaRPr lang="en-US" sz="2047" dirty="0">
              <a:solidFill>
                <a:srgbClr val="642EC7"/>
              </a:solidFill>
              <a:latin typeface="Aileron"/>
              <a:ea typeface="Aileron"/>
              <a:cs typeface="Aileron"/>
              <a:sym typeface="Ailer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30763613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Campospinoso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176468"/>
            <a:ext cx="15318924" cy="461665"/>
          </a:xfrm>
          <a:prstGeom prst="rect">
            <a:avLst/>
          </a:prstGeom>
        </p:spPr>
        <p:txBody>
          <a:bodyPr lIns="0" tIns="0" rIns="0" bIns="0" rtlCol="0" anchor="t">
            <a:spAutoFit/>
          </a:bodyPr>
          <a:lstStyle/>
          <a:p>
            <a:pPr algn="l">
              <a:lnSpc>
                <a:spcPts val="3552"/>
              </a:lnSpc>
            </a:pPr>
            <a:r>
              <a:rPr lang="en-US" sz="3200" b="1" spc="-80" dirty="0">
                <a:solidFill>
                  <a:srgbClr val="FF1495"/>
                </a:solidFill>
                <a:latin typeface="Aileron Bold"/>
                <a:ea typeface="Aileron Bold"/>
                <a:cs typeface="Aileron Bold"/>
                <a:sym typeface="Aileron Bold"/>
              </a:rPr>
              <a:t>Barista - job post - </a:t>
            </a:r>
            <a:r>
              <a:rPr lang="en-US" sz="3200" b="1" u="sng" spc="-80" dirty="0">
                <a:solidFill>
                  <a:srgbClr val="FF1495"/>
                </a:solidFill>
                <a:latin typeface="Aileron Bold"/>
                <a:ea typeface="Aileron Bold"/>
                <a:cs typeface="Aileron Bold"/>
                <a:sym typeface="Aileron Bold"/>
                <a:hlinkClick r:id="rId6" tooltip="https://it.indeed.com/cmp/Clever-Bioscience-Srl?campaignid=mobvjcmp&amp;from=mobviewjob&amp;tk=1ie35m34nk1t5800&amp;fromjk=8d016213c1ff9114"/>
              </a:rPr>
              <a:t>Sunfamily</a:t>
            </a:r>
            <a:endParaRPr lang="en-US" sz="3200" b="1" u="sng" spc="-80" dirty="0">
              <a:solidFill>
                <a:srgbClr val="FF1495"/>
              </a:solidFill>
              <a:latin typeface="Aileron Bold"/>
              <a:ea typeface="Aileron Bold"/>
              <a:cs typeface="Aileron Bold"/>
              <a:sym typeface="Aileron Bold"/>
              <a:hlinkClick r:id="rId7" tooltip="https://it.indeed.com/cmp/Clever-Bioscience-Srl?campaignid=mobvjcmp&amp;from=mobviewjob&amp;tk=1ie35m34nk1t5800&amp;fromjk=8d016213c1ff9114"/>
            </a:endParaRPr>
          </a:p>
        </p:txBody>
      </p:sp>
      <p:sp>
        <p:nvSpPr>
          <p:cNvPr id="12" name="TextBox 12"/>
          <p:cNvSpPr txBox="1"/>
          <p:nvPr/>
        </p:nvSpPr>
        <p:spPr>
          <a:xfrm>
            <a:off x="947300" y="4427911"/>
            <a:ext cx="16196044" cy="2585323"/>
          </a:xfrm>
          <a:prstGeom prst="rect">
            <a:avLst/>
          </a:prstGeom>
        </p:spPr>
        <p:txBody>
          <a:bodyPr wrap="square" lIns="0" tIns="0" rIns="0" bIns="0" rtlCol="0" anchor="t">
            <a:spAutoFit/>
          </a:bodyPr>
          <a:lstStyle/>
          <a:p>
            <a:r>
              <a:rPr lang="it-IT" sz="2400" dirty="0">
                <a:latin typeface="Aileron" panose="020B0604020202020204" charset="0"/>
              </a:rPr>
              <a:t>Siamo alla ricerca di una persona dinamica e sorridente da inserire nel nostro team.</a:t>
            </a:r>
          </a:p>
          <a:p>
            <a:br>
              <a:rPr lang="it-IT" sz="2400" dirty="0">
                <a:latin typeface="Aileron" panose="020B0604020202020204" charset="0"/>
              </a:rPr>
            </a:br>
            <a:r>
              <a:rPr lang="it-IT" sz="2400" b="1" dirty="0">
                <a:latin typeface="Aileron" panose="020B0604020202020204" charset="0"/>
              </a:rPr>
              <a:t>Luogo di lavoro</a:t>
            </a:r>
            <a:r>
              <a:rPr lang="it-IT" sz="2400" dirty="0">
                <a:latin typeface="Aileron" panose="020B0604020202020204" charset="0"/>
              </a:rPr>
              <a:t>: bar IP . strada statale 617 bronese </a:t>
            </a:r>
            <a:r>
              <a:rPr lang="it-IT" sz="2400" dirty="0" err="1">
                <a:latin typeface="Aileron" panose="020B0604020202020204" charset="0"/>
              </a:rPr>
              <a:t>snc</a:t>
            </a:r>
            <a:r>
              <a:rPr lang="it-IT" sz="2400" dirty="0">
                <a:latin typeface="Aileron" panose="020B0604020202020204" charset="0"/>
              </a:rPr>
              <a:t> Campospinoso Albaredo</a:t>
            </a:r>
          </a:p>
          <a:p>
            <a:endParaRPr lang="it-IT" sz="2400" dirty="0">
              <a:latin typeface="Aileron" panose="020B0604020202020204" charset="0"/>
            </a:endParaRPr>
          </a:p>
          <a:p>
            <a:r>
              <a:rPr lang="it-IT" sz="2400" b="1" dirty="0">
                <a:latin typeface="Aileron" panose="020B0604020202020204" charset="0"/>
              </a:rPr>
              <a:t>Requisiti richiesti</a:t>
            </a:r>
            <a:r>
              <a:rPr lang="it-IT" sz="2400" dirty="0">
                <a:latin typeface="Aileron" panose="020B0604020202020204" charset="0"/>
              </a:rPr>
              <a:t>:</a:t>
            </a:r>
          </a:p>
          <a:p>
            <a:r>
              <a:rPr lang="it-IT" sz="2400" dirty="0">
                <a:latin typeface="Aileron" panose="020B0604020202020204" charset="0"/>
              </a:rPr>
              <a:t>Capacità di lavorare in team e con il pubblico.</a:t>
            </a:r>
          </a:p>
          <a:p>
            <a:r>
              <a:rPr lang="it-IT" sz="2400" dirty="0">
                <a:latin typeface="Aileron" panose="020B0604020202020204" charset="0"/>
              </a:rPr>
              <a:t>Puntualità e precisione.</a:t>
            </a:r>
          </a:p>
        </p:txBody>
      </p:sp>
      <p:sp>
        <p:nvSpPr>
          <p:cNvPr id="13" name="TextBox 13"/>
          <p:cNvSpPr txBox="1"/>
          <p:nvPr/>
        </p:nvSpPr>
        <p:spPr>
          <a:xfrm>
            <a:off x="2679259" y="9536327"/>
            <a:ext cx="4789707"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Campospinoso%2C+Lombardia&amp;radius=0&amp;vjk=8d016213c1ff9114&amp;advn=78893062105357"/>
              </a:rPr>
              <a:t>PER CANDIDARSI INDEED</a:t>
            </a:r>
            <a:endParaRPr lang="en-US" sz="2047" u="sng" dirty="0">
              <a:solidFill>
                <a:srgbClr val="642EC7"/>
              </a:solidFill>
              <a:latin typeface="Aileron"/>
              <a:ea typeface="Aileron"/>
              <a:cs typeface="Aileron"/>
              <a:sym typeface="Aileron"/>
              <a:hlinkClick r:id="rId9" tooltip="https://it.indeed.com/offerte-lavoro?l=Campospinoso%2C+Lombardia&amp;radius=0&amp;vjk=8d016213c1ff9114&amp;advn=78893062105357"/>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mpospinoso%2C+Lombardia&amp;radius=0&amp;vjk=8d016213c1ff9114&amp;advn=78893062105357"/>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16143686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3437821"/>
            <a:ext cx="8115300" cy="3871009"/>
          </a:xfrm>
          <a:prstGeom prst="rect">
            <a:avLst/>
          </a:prstGeom>
        </p:spPr>
        <p:txBody>
          <a:bodyPr lIns="0" tIns="0" rIns="0" bIns="0" rtlCol="0" anchor="t">
            <a:spAutoFit/>
          </a:bodyPr>
          <a:lstStyle/>
          <a:p>
            <a:pPr algn="l">
              <a:lnSpc>
                <a:spcPts val="3070"/>
              </a:lnSpc>
            </a:pPr>
            <a:endParaRPr dirty="0"/>
          </a:p>
          <a:p>
            <a:pPr algn="l">
              <a:lnSpc>
                <a:spcPts val="3070"/>
              </a:lnSpc>
            </a:pPr>
            <a:r>
              <a:rPr lang="en-US" sz="2047" dirty="0">
                <a:solidFill>
                  <a:srgbClr val="000000"/>
                </a:solidFill>
                <a:latin typeface="Aileron"/>
                <a:ea typeface="Aileron"/>
                <a:cs typeface="Aileron"/>
                <a:sym typeface="Aileron"/>
              </a:rPr>
              <a:t>AZIENDA</a:t>
            </a:r>
          </a:p>
          <a:p>
            <a:pPr algn="l">
              <a:lnSpc>
                <a:spcPts val="3070"/>
              </a:lnSpc>
            </a:pPr>
            <a:r>
              <a:rPr lang="en-US" sz="2047" dirty="0">
                <a:solidFill>
                  <a:srgbClr val="000000"/>
                </a:solidFill>
                <a:latin typeface="Aileron"/>
                <a:ea typeface="Aileron"/>
                <a:cs typeface="Aileron"/>
                <a:sym typeface="Aileron"/>
              </a:rPr>
              <a:t>CERCA 1 AUTISTA PATENTE CE CQU + TESSERA TACHIGRAFICA,PER GUIDARE UN BILICO PER TASFORTO ACCIAIO - MACCHINARI E MAT. VARIO</a:t>
            </a:r>
          </a:p>
          <a:p>
            <a:pPr algn="l">
              <a:lnSpc>
                <a:spcPts val="3070"/>
              </a:lnSpc>
            </a:pPr>
            <a:r>
              <a:rPr lang="en-US" sz="2047" dirty="0">
                <a:solidFill>
                  <a:srgbClr val="000000"/>
                </a:solidFill>
                <a:latin typeface="Aileron"/>
                <a:ea typeface="Aileron"/>
                <a:cs typeface="Aileron"/>
                <a:sym typeface="Aileron"/>
              </a:rPr>
              <a:t>TRASPORTI GIORNALIERI SOLO NORD ITALIA</a:t>
            </a:r>
          </a:p>
          <a:p>
            <a:pPr algn="l">
              <a:lnSpc>
                <a:spcPts val="3070"/>
              </a:lnSpc>
            </a:pPr>
            <a:r>
              <a:rPr lang="en-US" sz="2047" dirty="0">
                <a:solidFill>
                  <a:srgbClr val="000000"/>
                </a:solidFill>
                <a:latin typeface="Aileron"/>
                <a:ea typeface="Aileron"/>
                <a:cs typeface="Aileron"/>
                <a:sym typeface="Aileron"/>
              </a:rPr>
              <a:t>ASSUNZIONE A TEMPO DETERMINATO 4 MESI CON TRASFORMAZIONE A TEMPO INDETERMINATO - A TEMPO PIENO</a:t>
            </a:r>
          </a:p>
          <a:p>
            <a:pPr algn="l">
              <a:lnSpc>
                <a:spcPts val="3070"/>
              </a:lnSpc>
            </a:pPr>
            <a:r>
              <a:rPr lang="en-US" sz="2047" dirty="0">
                <a:solidFill>
                  <a:srgbClr val="000000"/>
                </a:solidFill>
                <a:latin typeface="Aileron"/>
                <a:ea typeface="Aileron"/>
                <a:cs typeface="Aileron"/>
                <a:sym typeface="Aileron"/>
              </a:rPr>
              <a:t>RICHIESTA ESPERIENZA NELLA FIGURA PROFESSIONALE</a:t>
            </a:r>
          </a:p>
          <a:p>
            <a:pPr algn="l">
              <a:lnSpc>
                <a:spcPts val="3070"/>
              </a:lnSpc>
            </a:pPr>
            <a:endParaRPr lang="en-US" sz="2047" dirty="0">
              <a:solidFill>
                <a:srgbClr val="000000"/>
              </a:solidFill>
              <a:latin typeface="Aileron"/>
              <a:ea typeface="Aileron"/>
              <a:cs typeface="Aileron"/>
              <a:sym typeface="Aileron"/>
            </a:endParaRPr>
          </a:p>
        </p:txBody>
      </p:sp>
      <p:sp>
        <p:nvSpPr>
          <p:cNvPr id="11" name="TextBox 11"/>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Cigognola</a:t>
            </a:r>
          </a:p>
        </p:txBody>
      </p:sp>
      <p:sp>
        <p:nvSpPr>
          <p:cNvPr id="12" name="TextBox 12"/>
          <p:cNvSpPr txBox="1"/>
          <p:nvPr/>
        </p:nvSpPr>
        <p:spPr>
          <a:xfrm>
            <a:off x="1028700" y="2429256"/>
            <a:ext cx="16230600" cy="1384995"/>
          </a:xfrm>
          <a:prstGeom prst="rect">
            <a:avLst/>
          </a:prstGeom>
        </p:spPr>
        <p:txBody>
          <a:bodyPr lIns="0" tIns="0" rIns="0" bIns="0" rtlCol="0" anchor="t">
            <a:spAutoFit/>
          </a:bodyPr>
          <a:lstStyle/>
          <a:p>
            <a:pPr algn="l">
              <a:lnSpc>
                <a:spcPts val="3552"/>
              </a:lnSpc>
            </a:pPr>
            <a:endParaRPr dirty="0"/>
          </a:p>
          <a:p>
            <a:pPr algn="l">
              <a:lnSpc>
                <a:spcPts val="3552"/>
              </a:lnSpc>
            </a:pPr>
            <a:r>
              <a:rPr lang="en-US" sz="3200" b="1" spc="-80" dirty="0">
                <a:solidFill>
                  <a:srgbClr val="FF1495"/>
                </a:solidFill>
                <a:latin typeface="Aileron Bold"/>
                <a:ea typeface="Aileron Bold"/>
                <a:cs typeface="Aileron Bold"/>
                <a:sym typeface="Aileron Bold"/>
              </a:rPr>
              <a:t>AUTISTA PATENTE CE CON CQC - 10220</a:t>
            </a:r>
          </a:p>
          <a:p>
            <a:pPr marL="0" lvl="0" indent="0" algn="l">
              <a:lnSpc>
                <a:spcPts val="3552"/>
              </a:lnSpc>
              <a:spcBef>
                <a:spcPct val="0"/>
              </a:spcBef>
            </a:pPr>
            <a:endParaRPr lang="en-US" sz="3200" b="1" spc="-80" dirty="0">
              <a:solidFill>
                <a:srgbClr val="FF1495"/>
              </a:solidFill>
              <a:latin typeface="Aileron Bold"/>
              <a:ea typeface="Aileron Bold"/>
              <a:cs typeface="Aileron Bold"/>
              <a:sym typeface="Aileron Bold"/>
            </a:endParaRPr>
          </a:p>
        </p:txBody>
      </p:sp>
      <p:sp>
        <p:nvSpPr>
          <p:cNvPr id="13" name="TextBox 13"/>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4" name="TextBox 14"/>
          <p:cNvSpPr txBox="1"/>
          <p:nvPr/>
        </p:nvSpPr>
        <p:spPr>
          <a:xfrm>
            <a:off x="1028700" y="8041996"/>
            <a:ext cx="8115300" cy="1153374"/>
          </a:xfrm>
          <a:prstGeom prst="rect">
            <a:avLst/>
          </a:prstGeom>
        </p:spPr>
        <p:txBody>
          <a:bodyPr lIns="0" tIns="0" rIns="0" bIns="0" rtlCol="0" anchor="t">
            <a:spAutoFit/>
          </a:bodyPr>
          <a:lstStyle/>
          <a:p>
            <a:pPr algn="l">
              <a:lnSpc>
                <a:spcPts val="3070"/>
              </a:lnSpc>
            </a:pPr>
            <a:r>
              <a:rPr lang="en-US" sz="2047">
                <a:solidFill>
                  <a:srgbClr val="642EC7"/>
                </a:solidFill>
                <a:latin typeface="Aileron"/>
                <a:ea typeface="Aileron"/>
                <a:cs typeface="Aileron"/>
                <a:sym typeface="Aileron"/>
              </a:rPr>
              <a:t>PER CANDIDARSI Inviare cv a voghera@provincia.pv.it - specificando il numero di riferimento</a:t>
            </a:r>
          </a:p>
          <a:p>
            <a:pPr algn="l">
              <a:lnSpc>
                <a:spcPts val="3070"/>
              </a:lnSpc>
            </a:pPr>
            <a:endParaRPr lang="en-US" sz="2047">
              <a:solidFill>
                <a:srgbClr val="642EC7"/>
              </a:solidFill>
              <a:latin typeface="Aileron"/>
              <a:ea typeface="Aileron"/>
              <a:cs typeface="Aileron"/>
              <a:sym typeface="Aileron"/>
            </a:endParaRPr>
          </a:p>
        </p:txBody>
      </p:sp>
    </p:spTree>
    <p:extLst>
      <p:ext uri="{BB962C8B-B14F-4D97-AF65-F5344CB8AC3E}">
        <p14:creationId xmlns:p14="http://schemas.microsoft.com/office/powerpoint/2010/main" val="3873954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Santa Maria della Versa</a:t>
            </a:r>
          </a:p>
        </p:txBody>
      </p:sp>
      <p:sp>
        <p:nvSpPr>
          <p:cNvPr id="11" name="TextBox 11"/>
          <p:cNvSpPr txBox="1"/>
          <p:nvPr/>
        </p:nvSpPr>
        <p:spPr>
          <a:xfrm>
            <a:off x="1028700" y="2848355"/>
            <a:ext cx="15491500" cy="923330"/>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ea typeface="Aileron Bold"/>
                <a:cs typeface="Aileron Bold"/>
                <a:sym typeface="Aileron Bold"/>
              </a:rPr>
              <a:t>Addetto</a:t>
            </a:r>
            <a:r>
              <a:rPr lang="en-US" sz="3200" b="1" spc="-80" dirty="0">
                <a:solidFill>
                  <a:srgbClr val="FF1495"/>
                </a:solidFill>
                <a:latin typeface="Aileron Bold"/>
                <a:ea typeface="Aileron Bold"/>
                <a:cs typeface="Aileron Bold"/>
                <a:sym typeface="Aileron Bold"/>
              </a:rPr>
              <a:t>/a </a:t>
            </a:r>
            <a:r>
              <a:rPr lang="en-US" sz="3200" b="1" spc="-80" dirty="0" err="1">
                <a:solidFill>
                  <a:srgbClr val="FF1495"/>
                </a:solidFill>
                <a:latin typeface="Aileron Bold"/>
                <a:ea typeface="Aileron Bold"/>
                <a:cs typeface="Aileron Bold"/>
                <a:sym typeface="Aileron Bold"/>
              </a:rPr>
              <a:t>alle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pulizie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filiale</a:t>
            </a:r>
            <a:r>
              <a:rPr lang="en-US" sz="3200" b="1" spc="-80" dirty="0">
                <a:solidFill>
                  <a:srgbClr val="FF1495"/>
                </a:solidFill>
                <a:latin typeface="Aileron Bold"/>
                <a:ea typeface="Aileron Bold"/>
                <a:cs typeface="Aileron Bold"/>
                <a:sym typeface="Aileron Bold"/>
              </a:rPr>
              <a:t> </a:t>
            </a:r>
            <a:r>
              <a:rPr lang="en-US" sz="3200" b="1" spc="-80" dirty="0" err="1">
                <a:solidFill>
                  <a:srgbClr val="FF1495"/>
                </a:solidFill>
                <a:latin typeface="Aileron Bold"/>
                <a:ea typeface="Aileron Bold"/>
                <a:cs typeface="Aileron Bold"/>
                <a:sym typeface="Aileron Bold"/>
              </a:rPr>
              <a:t>banca</a:t>
            </a:r>
            <a:r>
              <a:rPr lang="en-US" sz="3200" b="1" spc="-80" dirty="0">
                <a:solidFill>
                  <a:srgbClr val="FF1495"/>
                </a:solidFill>
                <a:latin typeface="Aileron Bold"/>
                <a:ea typeface="Aileron Bold"/>
                <a:cs typeface="Aileron Bold"/>
                <a:sym typeface="Aileron Bold"/>
              </a:rPr>
              <a:t> </a:t>
            </a:r>
            <a:r>
              <a:rPr lang="en-US" sz="3200" b="1" spc="-80" dirty="0">
                <a:solidFill>
                  <a:srgbClr val="FF1495"/>
                </a:solidFill>
                <a:latin typeface="Aileron Bold"/>
                <a:ea typeface="Aileron Bold"/>
                <a:cs typeface="Aileron Bold"/>
                <a:sym typeface="Aileron Bold"/>
                <a:hlinkClick r:id="rId6" tooltip="https://it.indeed.com/cmp/Coopselios-1?campaignid=mobvjcmp&amp;from=mobviewjob&amp;tk=1i8dcpaq0hpkg800&amp;fromjk=ba579c9dd8cc4ef1"/>
              </a:rPr>
              <a:t>–</a:t>
            </a:r>
            <a:r>
              <a:rPr lang="en-US" sz="3200" b="1" spc="-80" dirty="0">
                <a:solidFill>
                  <a:srgbClr val="FF1495"/>
                </a:solidFill>
                <a:latin typeface="Aileron Bold"/>
                <a:ea typeface="Aileron Bold"/>
                <a:cs typeface="Aileron Bold"/>
                <a:sym typeface="Aileron Bold"/>
              </a:rPr>
              <a:t> job post -  </a:t>
            </a:r>
            <a:r>
              <a:rPr lang="en-US" sz="3200" b="1" u="sng" spc="-80" dirty="0">
                <a:solidFill>
                  <a:srgbClr val="FF1495"/>
                </a:solidFill>
                <a:latin typeface="Aileron Bold"/>
                <a:ea typeface="Aileron Bold"/>
                <a:cs typeface="Aileron Bold"/>
                <a:sym typeface="Aileron Bold"/>
                <a:hlinkClick r:id="rId7" tooltip="https://it.indeed.com/cmp/Coopselios-1?campaignid=mobvjcmp&amp;from=mobviewjob&amp;tk=1i8dcpaq0hpkg800&amp;fromjk=ba579c9dd8cc4ef1"/>
              </a:rPr>
              <a:t>Papalini </a:t>
            </a:r>
            <a:r>
              <a:rPr lang="en-US" sz="3200" b="1" u="sng" spc="-80" dirty="0" err="1">
                <a:solidFill>
                  <a:srgbClr val="FF1495"/>
                </a:solidFill>
                <a:latin typeface="Aileron Bold"/>
                <a:ea typeface="Aileron Bold"/>
                <a:cs typeface="Aileron Bold"/>
                <a:sym typeface="Aileron Bold"/>
                <a:hlinkClick r:id="rId7" tooltip="https://it.indeed.com/cmp/Coopselios-1?campaignid=mobvjcmp&amp;from=mobviewjob&amp;tk=1i8dcpaq0hpkg800&amp;fromjk=ba579c9dd8cc4ef1"/>
              </a:rPr>
              <a:t>SpA</a:t>
            </a:r>
            <a:endParaRPr lang="en-US" sz="3200" b="1" u="sng" spc="-80" dirty="0">
              <a:solidFill>
                <a:srgbClr val="FF1495"/>
              </a:solidFill>
              <a:latin typeface="Aileron Bold"/>
              <a:ea typeface="Aileron Bold"/>
              <a:cs typeface="Aileron Bold"/>
              <a:sym typeface="Aileron Bold"/>
              <a:hlinkClick r:id="" action="ppaction://noaction"/>
            </a:endParaRPr>
          </a:p>
          <a:p>
            <a:pPr marL="0" lvl="0" indent="0" algn="l">
              <a:lnSpc>
                <a:spcPts val="3552"/>
              </a:lnSpc>
              <a:spcBef>
                <a:spcPct val="0"/>
              </a:spcBef>
            </a:pPr>
            <a:endParaRPr lang="en-US" sz="3200" b="1" u="sng" spc="-80" dirty="0">
              <a:solidFill>
                <a:srgbClr val="FF1495"/>
              </a:solidFill>
              <a:latin typeface="Aileron Bold"/>
              <a:ea typeface="Aileron Bold"/>
              <a:cs typeface="Aileron Bold"/>
              <a:sym typeface="Aileron Bold"/>
              <a:hlinkClick r:id="" action="ppaction://noaction"/>
            </a:endParaRPr>
          </a:p>
        </p:txBody>
      </p:sp>
      <p:sp>
        <p:nvSpPr>
          <p:cNvPr id="12" name="TextBox 12"/>
          <p:cNvSpPr txBox="1"/>
          <p:nvPr/>
        </p:nvSpPr>
        <p:spPr>
          <a:xfrm>
            <a:off x="1028700" y="3589291"/>
            <a:ext cx="16230600" cy="4829527"/>
          </a:xfrm>
          <a:prstGeom prst="rect">
            <a:avLst/>
          </a:prstGeom>
        </p:spPr>
        <p:txBody>
          <a:bodyPr lIns="0" tIns="0" rIns="0" bIns="0" rtlCol="0" anchor="t">
            <a:spAutoFit/>
          </a:bodyPr>
          <a:lstStyle/>
          <a:p>
            <a:r>
              <a:rPr lang="it-IT" dirty="0">
                <a:latin typeface="Aileron" panose="020B0604020202020204" charset="0"/>
              </a:rPr>
              <a:t>La risorsa ideale è in possesso dei seguenti requisiti:</a:t>
            </a:r>
          </a:p>
          <a:p>
            <a:r>
              <a:rPr lang="it-IT" dirty="0">
                <a:latin typeface="Aileron" panose="020B0604020202020204" charset="0"/>
              </a:rPr>
              <a:t>Avere maturato esperienza nel settore delle pulizie/ multiservizi;</a:t>
            </a:r>
          </a:p>
          <a:p>
            <a:r>
              <a:rPr lang="it-IT" dirty="0">
                <a:latin typeface="Aileron" panose="020B0604020202020204" charset="0"/>
              </a:rPr>
              <a:t>Disponibilità a lavorare in orari diurni;</a:t>
            </a:r>
          </a:p>
          <a:p>
            <a:r>
              <a:rPr lang="it-IT" dirty="0">
                <a:latin typeface="Aileron" panose="020B0604020202020204" charset="0"/>
              </a:rPr>
              <a:t>Disponibilità a lavorare in altri appalti ed allo svolgimento di lavoro supplementare qualora richiesto;</a:t>
            </a:r>
          </a:p>
          <a:p>
            <a:r>
              <a:rPr lang="it-IT" dirty="0">
                <a:latin typeface="Aileron" panose="020B0604020202020204" charset="0"/>
              </a:rPr>
              <a:t>Saper lavorare in team;</a:t>
            </a:r>
          </a:p>
          <a:p>
            <a:r>
              <a:rPr lang="it-IT" dirty="0">
                <a:latin typeface="Aileron" panose="020B0604020202020204" charset="0"/>
              </a:rPr>
              <a:t>Aver padronanza della lingua italiana, sia scritta che parlata.</a:t>
            </a:r>
          </a:p>
          <a:p>
            <a:r>
              <a:rPr lang="it-IT" dirty="0">
                <a:latin typeface="Aileron" panose="020B0604020202020204" charset="0"/>
              </a:rPr>
              <a:t>Costituisce titolo preferenziale essere in possesso di patente di guida valida in Italia ed automunito, saper utilizzare macchinari utili ai servizi di pulizia (quali ad esempio lavasciuga, </a:t>
            </a:r>
            <a:r>
              <a:rPr lang="it-IT" dirty="0" err="1">
                <a:latin typeface="Aileron" panose="020B0604020202020204" charset="0"/>
              </a:rPr>
              <a:t>monospazzola</a:t>
            </a:r>
            <a:r>
              <a:rPr lang="it-IT" dirty="0">
                <a:latin typeface="Aileron" panose="020B0604020202020204" charset="0"/>
              </a:rPr>
              <a:t>, spazzatrice, </a:t>
            </a:r>
            <a:r>
              <a:rPr lang="it-IT" dirty="0" err="1">
                <a:latin typeface="Aileron" panose="020B0604020202020204" charset="0"/>
              </a:rPr>
              <a:t>ecc</a:t>
            </a:r>
            <a:r>
              <a:rPr lang="it-IT" dirty="0">
                <a:latin typeface="Aileron" panose="020B0604020202020204" charset="0"/>
              </a:rPr>
              <a:t>…), indicarci eventuale possesso di patentini specifici (quali ad esempio per muletto, lavori in quota, spazi confinati, </a:t>
            </a:r>
            <a:r>
              <a:rPr lang="it-IT" dirty="0" err="1">
                <a:latin typeface="Aileron" panose="020B0604020202020204" charset="0"/>
              </a:rPr>
              <a:t>ecc</a:t>
            </a:r>
            <a:r>
              <a:rPr lang="it-IT" dirty="0">
                <a:latin typeface="Aileron" panose="020B0604020202020204" charset="0"/>
              </a:rPr>
              <a:t>…), avere dimestichezza con l’utilizzo di dispositivi elettronici (cellulare, </a:t>
            </a:r>
            <a:r>
              <a:rPr lang="it-IT" dirty="0" err="1">
                <a:latin typeface="Aileron" panose="020B0604020202020204" charset="0"/>
              </a:rPr>
              <a:t>tablet</a:t>
            </a:r>
            <a:r>
              <a:rPr lang="it-IT" dirty="0">
                <a:latin typeface="Aileron" panose="020B0604020202020204" charset="0"/>
              </a:rPr>
              <a:t>, pc).</a:t>
            </a:r>
          </a:p>
          <a:p>
            <a:r>
              <a:rPr lang="it-IT" dirty="0">
                <a:latin typeface="Aileron" panose="020B0604020202020204" charset="0"/>
              </a:rPr>
              <a:t>L'azienda offre l’inserimento in una realtà in pieno sviluppo ed orientata al successo nonché la possibilità di intraprendere un’esperienza in un ambiente dinamico con chiara impostazione meritocratica.</a:t>
            </a:r>
          </a:p>
          <a:p>
            <a:r>
              <a:rPr lang="it-IT" dirty="0">
                <a:latin typeface="Aileron" panose="020B0604020202020204" charset="0"/>
              </a:rPr>
              <a:t>Sede di lavoro: Santa Maria della Versa (PV)</a:t>
            </a:r>
          </a:p>
          <a:p>
            <a:r>
              <a:rPr lang="it-IT" dirty="0">
                <a:latin typeface="Aileron" panose="020B0604020202020204" charset="0"/>
              </a:rPr>
              <a:t>Contratto: inizio a tempo determinato, 3.25h/sett.li.</a:t>
            </a:r>
          </a:p>
          <a:p>
            <a:r>
              <a:rPr lang="it-IT" dirty="0">
                <a:latin typeface="Aileron" panose="020B0604020202020204" charset="0"/>
              </a:rPr>
              <a:t>Orario di lavoro: da lunedì a venerdì dalle 16:45 alle 17.:25</a:t>
            </a:r>
          </a:p>
          <a:p>
            <a:r>
              <a:rPr lang="it-IT" dirty="0">
                <a:latin typeface="Aileron" panose="020B0604020202020204" charset="0"/>
              </a:rPr>
              <a:t>CCNL: Multiservizi</a:t>
            </a:r>
          </a:p>
          <a:p>
            <a:r>
              <a:rPr lang="it-IT" dirty="0">
                <a:latin typeface="Aileron" panose="020B0604020202020204" charset="0"/>
              </a:rPr>
              <a:t>Contratto di lavoro: Part-time</a:t>
            </a:r>
          </a:p>
          <a:p>
            <a:pPr algn="l">
              <a:lnSpc>
                <a:spcPts val="3070"/>
              </a:lnSpc>
            </a:pPr>
            <a:endParaRPr lang="en-US" sz="2047" dirty="0">
              <a:solidFill>
                <a:srgbClr val="000000"/>
              </a:solidFill>
              <a:latin typeface="Aileron"/>
              <a:ea typeface="Aileron"/>
              <a:cs typeface="Aileron"/>
              <a:sym typeface="Aileron"/>
            </a:endParaRPr>
          </a:p>
        </p:txBody>
      </p:sp>
      <p:sp>
        <p:nvSpPr>
          <p:cNvPr id="13" name="TextBox 13"/>
          <p:cNvSpPr txBox="1"/>
          <p:nvPr/>
        </p:nvSpPr>
        <p:spPr>
          <a:xfrm>
            <a:off x="2903182" y="8941963"/>
            <a:ext cx="15922538"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16847877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923330"/>
          </a:xfrm>
          <a:prstGeom prst="rect">
            <a:avLst/>
          </a:prstGeom>
        </p:spPr>
        <p:txBody>
          <a:bodyPr lIns="0" tIns="0" rIns="0" bIns="0" rtlCol="0" anchor="t">
            <a:spAutoFit/>
          </a:bodyPr>
          <a:lstStyle/>
          <a:p>
            <a:pPr>
              <a:lnSpc>
                <a:spcPts val="3552"/>
              </a:lnSpc>
            </a:pPr>
            <a:r>
              <a:rPr lang="it-IT" sz="3200" b="1" dirty="0">
                <a:solidFill>
                  <a:srgbClr val="D60093"/>
                </a:solidFill>
                <a:latin typeface="Aileron" panose="020B0604020202020204" charset="0"/>
              </a:rPr>
              <a:t>SPA MANAGER WELLNES &amp; BEAUTY COMMERCIALE ADDETTI ALLE VENDITE -</a:t>
            </a:r>
            <a:r>
              <a:rPr lang="en-US" sz="3200" b="1" spc="-80" dirty="0">
                <a:solidFill>
                  <a:srgbClr val="D60093"/>
                </a:solidFill>
                <a:latin typeface="Aileron" panose="020B0604020202020204" charset="0"/>
                <a:ea typeface="Aileron Bold"/>
                <a:cs typeface="Aileron Bold"/>
                <a:sym typeface="Aileron Bold"/>
              </a:rPr>
              <a:t> job post -  </a:t>
            </a:r>
            <a:r>
              <a:rPr lang="it-IT" sz="3200" dirty="0">
                <a:solidFill>
                  <a:srgbClr val="D60093"/>
                </a:solidFill>
                <a:latin typeface="Aileron" panose="020B0604020202020204" charset="0"/>
                <a:hlinkClick r:id="rId6"/>
              </a:rPr>
              <a:t>Comfort </a:t>
            </a:r>
            <a:r>
              <a:rPr lang="it-IT" sz="3200" dirty="0" err="1">
                <a:solidFill>
                  <a:srgbClr val="D60093"/>
                </a:solidFill>
                <a:latin typeface="Aileron" panose="020B0604020202020204" charset="0"/>
                <a:hlinkClick r:id="rId6"/>
              </a:rPr>
              <a:t>Place</a:t>
            </a:r>
            <a:r>
              <a:rPr lang="it-IT" sz="3200" dirty="0">
                <a:solidFill>
                  <a:srgbClr val="D60093"/>
                </a:solidFill>
                <a:latin typeface="Aileron" panose="020B0604020202020204" charset="0"/>
                <a:hlinkClick r:id="rId6"/>
              </a:rPr>
              <a:t> Spa</a:t>
            </a:r>
            <a:endParaRPr lang="en-US" sz="3200" b="1" u="sng" spc="-80" dirty="0">
              <a:solidFill>
                <a:srgbClr val="D60093"/>
              </a:solidFill>
              <a:latin typeface="Aileron" panose="020B0604020202020204" charset="0"/>
              <a:ea typeface="Aileron Bold"/>
              <a:cs typeface="Aileron Bold"/>
              <a:sym typeface="Aileron Bold"/>
              <a:hlinkClick r:id="" action="ppaction://noaction"/>
            </a:endParaRPr>
          </a:p>
        </p:txBody>
      </p:sp>
      <p:sp>
        <p:nvSpPr>
          <p:cNvPr id="12" name="TextBox 12"/>
          <p:cNvSpPr txBox="1"/>
          <p:nvPr/>
        </p:nvSpPr>
        <p:spPr>
          <a:xfrm>
            <a:off x="1028700" y="4075025"/>
            <a:ext cx="16281105" cy="3475310"/>
          </a:xfrm>
          <a:prstGeom prst="rect">
            <a:avLst/>
          </a:prstGeom>
        </p:spPr>
        <p:txBody>
          <a:bodyPr wrap="square" lIns="0" tIns="0" rIns="0" bIns="0" rtlCol="0" anchor="t">
            <a:spAutoFit/>
          </a:bodyPr>
          <a:lstStyle/>
          <a:p>
            <a:r>
              <a:rPr lang="it-IT" sz="2000" dirty="0">
                <a:latin typeface="Aileron" panose="020B0604020202020204" charset="0"/>
              </a:rPr>
              <a:t>Mystic Beauty </a:t>
            </a:r>
            <a:r>
              <a:rPr lang="it-IT" sz="2000" dirty="0" err="1">
                <a:latin typeface="Aileron" panose="020B0604020202020204" charset="0"/>
              </a:rPr>
              <a:t>Sun</a:t>
            </a:r>
            <a:r>
              <a:rPr lang="it-IT" sz="2000" dirty="0">
                <a:latin typeface="Aileron" panose="020B0604020202020204" charset="0"/>
              </a:rPr>
              <a:t>  Ricerca figura professionale:</a:t>
            </a:r>
          </a:p>
          <a:p>
            <a:r>
              <a:rPr lang="it-IT" sz="2000" dirty="0">
                <a:latin typeface="Aileron" panose="020B0604020202020204" charset="0"/>
              </a:rPr>
              <a:t>Spa Manager </a:t>
            </a:r>
            <a:r>
              <a:rPr lang="it-IT" sz="2000" dirty="0" err="1">
                <a:latin typeface="Aileron" panose="020B0604020202020204" charset="0"/>
              </a:rPr>
              <a:t>Wellnes</a:t>
            </a:r>
            <a:r>
              <a:rPr lang="it-IT" sz="2000" dirty="0">
                <a:latin typeface="Aileron" panose="020B0604020202020204" charset="0"/>
              </a:rPr>
              <a:t> &amp; Beauty</a:t>
            </a:r>
          </a:p>
          <a:p>
            <a:r>
              <a:rPr lang="it-IT" sz="2000" dirty="0">
                <a:latin typeface="Aileron" panose="020B0604020202020204" charset="0"/>
              </a:rPr>
              <a:t>responsabile per direzione negozi</a:t>
            </a:r>
          </a:p>
          <a:p>
            <a:endParaRPr lang="it-IT" sz="2000" dirty="0">
              <a:latin typeface="Aileron" panose="020B0604020202020204" charset="0"/>
            </a:endParaRPr>
          </a:p>
          <a:p>
            <a:r>
              <a:rPr lang="it-IT" sz="2000" dirty="0">
                <a:latin typeface="Aileron" panose="020B0604020202020204" charset="0"/>
              </a:rPr>
              <a:t>Sono richiesti i seguenti </a:t>
            </a:r>
            <a:r>
              <a:rPr lang="it-IT" sz="2000" b="1" dirty="0">
                <a:latin typeface="Aileron" panose="020B0604020202020204" charset="0"/>
              </a:rPr>
              <a:t>requisiti</a:t>
            </a:r>
            <a:r>
              <a:rPr lang="it-IT" sz="2000" dirty="0">
                <a:latin typeface="Aileron" panose="020B0604020202020204" charset="0"/>
              </a:rPr>
              <a:t>:</a:t>
            </a:r>
          </a:p>
          <a:p>
            <a:r>
              <a:rPr lang="it-IT" sz="2000" dirty="0">
                <a:latin typeface="Aileron" panose="020B0604020202020204" charset="0"/>
              </a:rPr>
              <a:t>Formazione settore della vendita, esperienza Pluriennale del settore, automuniti</a:t>
            </a:r>
          </a:p>
          <a:p>
            <a:r>
              <a:rPr lang="it-IT" sz="2000" dirty="0">
                <a:latin typeface="Aileron" panose="020B0604020202020204" charset="0"/>
              </a:rPr>
              <a:t>Completano il profilo doti di flessibilità, dinamismo, </a:t>
            </a:r>
            <a:r>
              <a:rPr lang="it-IT" sz="2000" dirty="0" err="1">
                <a:latin typeface="Aileron" panose="020B0604020202020204" charset="0"/>
              </a:rPr>
              <a:t>problem</a:t>
            </a:r>
            <a:r>
              <a:rPr lang="it-IT" sz="2000" dirty="0">
                <a:latin typeface="Aileron" panose="020B0604020202020204" charset="0"/>
              </a:rPr>
              <a:t> </a:t>
            </a:r>
            <a:r>
              <a:rPr lang="it-IT" sz="2000" dirty="0" err="1">
                <a:latin typeface="Aileron" panose="020B0604020202020204" charset="0"/>
              </a:rPr>
              <a:t>solving</a:t>
            </a:r>
            <a:r>
              <a:rPr lang="it-IT" sz="2000" dirty="0">
                <a:latin typeface="Aileron" panose="020B0604020202020204" charset="0"/>
              </a:rPr>
              <a:t>, senso di responsabilità nei confronti del proprio lavoro, precisione e attitudine all’attività in team ideali per condividere il proprio lavoro in armonia .</a:t>
            </a:r>
          </a:p>
          <a:p>
            <a:endParaRPr lang="it-IT" sz="2000" dirty="0">
              <a:latin typeface="Aileron" panose="020B0604020202020204" charset="0"/>
            </a:endParaRPr>
          </a:p>
          <a:p>
            <a:r>
              <a:rPr lang="it-IT" sz="2000" dirty="0">
                <a:latin typeface="Aileron" panose="020B0604020202020204" charset="0"/>
              </a:rPr>
              <a:t>Contratto di lavoro: Tempo pieno, Part-time</a:t>
            </a:r>
          </a:p>
          <a:p>
            <a:pPr algn="l">
              <a:lnSpc>
                <a:spcPts val="3070"/>
              </a:lnSpc>
            </a:pPr>
            <a:endParaRPr lang="en-US" sz="2047" dirty="0">
              <a:solidFill>
                <a:srgbClr val="000000"/>
              </a:solidFill>
              <a:latin typeface="Aileron"/>
              <a:ea typeface="Aileron"/>
              <a:cs typeface="Aileron"/>
              <a:sym typeface="Aileron"/>
            </a:endParaRPr>
          </a:p>
        </p:txBody>
      </p:sp>
      <p:sp>
        <p:nvSpPr>
          <p:cNvPr id="13" name="TextBox 13"/>
          <p:cNvSpPr txBox="1"/>
          <p:nvPr/>
        </p:nvSpPr>
        <p:spPr>
          <a:xfrm>
            <a:off x="1030472" y="7858420"/>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40738769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ASA/OSS SAD STRADELLA (PV) PER SOSTITUZIONI JOLLY – job post -  </a:t>
            </a:r>
          </a:p>
        </p:txBody>
      </p:sp>
      <p:sp>
        <p:nvSpPr>
          <p:cNvPr id="12" name="TextBox 12"/>
          <p:cNvSpPr txBox="1"/>
          <p:nvPr/>
        </p:nvSpPr>
        <p:spPr>
          <a:xfrm>
            <a:off x="1028700" y="4156941"/>
            <a:ext cx="16281105" cy="3783087"/>
          </a:xfrm>
          <a:prstGeom prst="rect">
            <a:avLst/>
          </a:prstGeom>
        </p:spPr>
        <p:txBody>
          <a:bodyPr wrap="square" lIns="0" tIns="0" rIns="0" bIns="0" rtlCol="0" anchor="t">
            <a:spAutoFit/>
          </a:bodyPr>
          <a:lstStyle/>
          <a:p>
            <a:r>
              <a:rPr lang="it-IT" sz="2000" dirty="0">
                <a:latin typeface="Aileron" panose="020B0604020202020204" charset="0"/>
              </a:rPr>
              <a:t>ALDIA specializzata in ambito educativo e socio assistenziale dal 1977 ricerca figure gure ASA/ OSS DISPONIBILE A SOSTITUZIONI per Assistenza Domiciliare in Stradella (PV).</a:t>
            </a:r>
          </a:p>
          <a:p>
            <a:endParaRPr lang="it-IT" sz="2000" dirty="0">
              <a:latin typeface="Aileron" panose="020B0604020202020204" charset="0"/>
            </a:endParaRPr>
          </a:p>
          <a:p>
            <a:r>
              <a:rPr lang="it-IT" sz="2000" b="1" dirty="0">
                <a:latin typeface="Aileron" panose="020B0604020202020204" charset="0"/>
              </a:rPr>
              <a:t>Contratto</a:t>
            </a:r>
            <a:r>
              <a:rPr lang="it-IT" sz="2000" dirty="0">
                <a:latin typeface="Aileron" panose="020B0604020202020204" charset="0"/>
              </a:rPr>
              <a:t> iniziale a tempo determinato fino a giugno 2025.</a:t>
            </a:r>
          </a:p>
          <a:p>
            <a:r>
              <a:rPr lang="it-IT" sz="2000" dirty="0">
                <a:latin typeface="Aileron" panose="020B0604020202020204" charset="0"/>
              </a:rPr>
              <a:t>Possibilità di orario dal lunedì alla domenica con riposi alternati.</a:t>
            </a:r>
          </a:p>
          <a:p>
            <a:r>
              <a:rPr lang="it-IT" sz="2000" dirty="0">
                <a:latin typeface="Aileron" panose="020B0604020202020204" charset="0"/>
              </a:rPr>
              <a:t>Monte ore variabile in base alla necessità del servizio.</a:t>
            </a:r>
          </a:p>
          <a:p>
            <a:endParaRPr lang="it-IT" sz="2000" dirty="0">
              <a:latin typeface="Aileron" panose="020B0604020202020204" charset="0"/>
            </a:endParaRPr>
          </a:p>
          <a:p>
            <a:r>
              <a:rPr lang="it-IT" sz="2000" b="1" dirty="0">
                <a:latin typeface="Aileron" panose="020B0604020202020204" charset="0"/>
              </a:rPr>
              <a:t>REQUISITI</a:t>
            </a:r>
            <a:r>
              <a:rPr lang="it-IT" sz="2000" dirty="0">
                <a:latin typeface="Aileron" panose="020B0604020202020204" charset="0"/>
              </a:rPr>
              <a:t>:</a:t>
            </a:r>
          </a:p>
          <a:p>
            <a:r>
              <a:rPr lang="it-IT" sz="2000" dirty="0">
                <a:latin typeface="Aileron" panose="020B0604020202020204" charset="0"/>
              </a:rPr>
              <a:t>-Attestato OSS</a:t>
            </a:r>
          </a:p>
          <a:p>
            <a:r>
              <a:rPr lang="it-IT" sz="2000" dirty="0">
                <a:latin typeface="Aileron" panose="020B0604020202020204" charset="0"/>
              </a:rPr>
              <a:t>-Domicilio in zona</a:t>
            </a:r>
          </a:p>
          <a:p>
            <a:r>
              <a:rPr lang="it-IT" sz="2000" dirty="0">
                <a:latin typeface="Aileron" panose="020B0604020202020204" charset="0"/>
              </a:rPr>
              <a:t>-Automuniti</a:t>
            </a:r>
          </a:p>
          <a:p>
            <a:pPr algn="l">
              <a:lnSpc>
                <a:spcPts val="3070"/>
              </a:lnSpc>
            </a:pPr>
            <a:endParaRPr lang="en-US" sz="2047" dirty="0">
              <a:solidFill>
                <a:srgbClr val="000000"/>
              </a:solidFill>
              <a:latin typeface="Aileron"/>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6"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5" name="Rettangolo 14"/>
          <p:cNvSpPr/>
          <p:nvPr/>
        </p:nvSpPr>
        <p:spPr>
          <a:xfrm>
            <a:off x="920217" y="3444934"/>
            <a:ext cx="5926238" cy="584775"/>
          </a:xfrm>
          <a:prstGeom prst="rect">
            <a:avLst/>
          </a:prstGeom>
        </p:spPr>
        <p:txBody>
          <a:bodyPr wrap="none">
            <a:spAutoFit/>
          </a:bodyPr>
          <a:lstStyle/>
          <a:p>
            <a:r>
              <a:rPr lang="it-IT" sz="3200" dirty="0">
                <a:solidFill>
                  <a:srgbClr val="D60093"/>
                </a:solidFill>
                <a:latin typeface="Aileron" panose="020B0604020202020204" charset="0"/>
                <a:hlinkClick r:id="rId7"/>
              </a:rPr>
              <a:t>ALDIA COOPERATIVA SOCIALE</a:t>
            </a:r>
            <a:endParaRPr lang="it-IT" sz="3200" dirty="0">
              <a:solidFill>
                <a:srgbClr val="D60093"/>
              </a:solidFill>
              <a:latin typeface="Aileron" panose="020B0604020202020204" charset="0"/>
            </a:endParaRPr>
          </a:p>
        </p:txBody>
      </p:sp>
    </p:spTree>
    <p:extLst>
      <p:ext uri="{BB962C8B-B14F-4D97-AF65-F5344CB8AC3E}">
        <p14:creationId xmlns:p14="http://schemas.microsoft.com/office/powerpoint/2010/main" val="18230504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36674" y="2762732"/>
            <a:ext cx="15491500" cy="984885"/>
          </a:xfrm>
          <a:prstGeom prst="rect">
            <a:avLst/>
          </a:prstGeom>
        </p:spPr>
        <p:txBody>
          <a:bodyPr lIns="0" tIns="0" rIns="0" bIns="0" rtlCol="0" anchor="t">
            <a:spAutoFit/>
          </a:bodyPr>
          <a:lstStyle/>
          <a:p>
            <a:r>
              <a:rPr lang="it-IT" sz="3200" b="1" dirty="0">
                <a:solidFill>
                  <a:srgbClr val="D60093"/>
                </a:solidFill>
                <a:latin typeface="Aileron" panose="020B0604020202020204" charset="0"/>
              </a:rPr>
              <a:t>EDUCATORE/ICE ASSISTENZA DOMICILIARE STRADELLA/BRONI (PV) POMERIDIANO LAUREA SCIENZE DELL'EDUCAZIONE – job post -  </a:t>
            </a:r>
          </a:p>
        </p:txBody>
      </p:sp>
      <p:sp>
        <p:nvSpPr>
          <p:cNvPr id="12" name="TextBox 12"/>
          <p:cNvSpPr txBox="1"/>
          <p:nvPr/>
        </p:nvSpPr>
        <p:spPr>
          <a:xfrm>
            <a:off x="1036674" y="4545765"/>
            <a:ext cx="16281105" cy="3565079"/>
          </a:xfrm>
          <a:prstGeom prst="rect">
            <a:avLst/>
          </a:prstGeom>
        </p:spPr>
        <p:txBody>
          <a:bodyPr wrap="square" lIns="0" tIns="0" rIns="0" bIns="0" rtlCol="0" anchor="t">
            <a:spAutoFit/>
          </a:bodyPr>
          <a:lstStyle/>
          <a:p>
            <a:r>
              <a:rPr lang="it-IT" sz="2000" dirty="0">
                <a:latin typeface="Aileron" panose="020B0604020202020204" charset="0"/>
              </a:rPr>
              <a:t>ALDIA specializzata in ambito educativo e socio assistenziale dal 1977 ricerca figura di EDUCATORE/EDUCATRICE per servizio di assistenza domiciliare rivolta a minori in Stradella e Broni.</a:t>
            </a:r>
          </a:p>
          <a:p>
            <a:endParaRPr lang="it-IT" sz="2000" dirty="0">
              <a:latin typeface="Aileron" panose="020B0604020202020204" charset="0"/>
            </a:endParaRPr>
          </a:p>
          <a:p>
            <a:r>
              <a:rPr lang="it-IT" sz="2000" dirty="0">
                <a:latin typeface="Aileron" panose="020B0604020202020204" charset="0"/>
              </a:rPr>
              <a:t>Disponibilità richiesta part-time (5/15 ore in base ai casi affidati) principalmente nella fascia pomeridiana.</a:t>
            </a:r>
          </a:p>
          <a:p>
            <a:endParaRPr lang="it-IT" sz="2000" dirty="0">
              <a:latin typeface="Aileron" panose="020B0604020202020204" charset="0"/>
            </a:endParaRPr>
          </a:p>
          <a:p>
            <a:r>
              <a:rPr lang="it-IT" sz="2000" dirty="0">
                <a:latin typeface="Aileron" panose="020B0604020202020204" charset="0"/>
              </a:rPr>
              <a:t>Requisiti richiesti:</a:t>
            </a:r>
          </a:p>
          <a:p>
            <a:r>
              <a:rPr lang="it-IT" sz="2000" dirty="0">
                <a:latin typeface="Aileron" panose="020B0604020202020204" charset="0"/>
              </a:rPr>
              <a:t>- titolo di laurea in scienze dell'educazione o in psicologia</a:t>
            </a:r>
          </a:p>
          <a:p>
            <a:r>
              <a:rPr lang="it-IT" sz="2000" dirty="0">
                <a:latin typeface="Aileron" panose="020B0604020202020204" charset="0"/>
              </a:rPr>
              <a:t>- domicilio in zona</a:t>
            </a:r>
          </a:p>
          <a:p>
            <a:r>
              <a:rPr lang="it-IT" sz="2000" dirty="0">
                <a:latin typeface="Aileron" panose="020B0604020202020204" charset="0"/>
              </a:rPr>
              <a:t>- automunito/a</a:t>
            </a:r>
          </a:p>
          <a:p>
            <a:pPr>
              <a:lnSpc>
                <a:spcPts val="3070"/>
              </a:lnSpc>
            </a:pPr>
            <a:endParaRPr lang="it-IT" sz="2000" dirty="0">
              <a:latin typeface="Aileron" panose="020B0604020202020204" charset="0"/>
            </a:endParaRPr>
          </a:p>
          <a:p>
            <a:pPr>
              <a:lnSpc>
                <a:spcPts val="3070"/>
              </a:lnSpc>
            </a:pPr>
            <a:r>
              <a:rPr lang="it-IT" sz="2000" dirty="0">
                <a:latin typeface="Aileron" panose="020B0604020202020204" charset="0"/>
              </a:rPr>
              <a:t>Contratto di lavoro: Part-time</a:t>
            </a:r>
            <a:endParaRPr lang="en-US" sz="2000" dirty="0">
              <a:solidFill>
                <a:srgbClr val="000000"/>
              </a:solidFill>
              <a:latin typeface="Aileron" panose="020B0604020202020204" charset="0"/>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6"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
        <p:nvSpPr>
          <p:cNvPr id="15" name="Rettangolo 14"/>
          <p:cNvSpPr/>
          <p:nvPr/>
        </p:nvSpPr>
        <p:spPr>
          <a:xfrm>
            <a:off x="972880" y="3872944"/>
            <a:ext cx="5926238" cy="584775"/>
          </a:xfrm>
          <a:prstGeom prst="rect">
            <a:avLst/>
          </a:prstGeom>
        </p:spPr>
        <p:txBody>
          <a:bodyPr wrap="none">
            <a:spAutoFit/>
          </a:bodyPr>
          <a:lstStyle/>
          <a:p>
            <a:r>
              <a:rPr lang="it-IT" sz="3200" dirty="0">
                <a:solidFill>
                  <a:srgbClr val="D60093"/>
                </a:solidFill>
                <a:latin typeface="Aileron" panose="020B0604020202020204" charset="0"/>
                <a:hlinkClick r:id="rId7"/>
              </a:rPr>
              <a:t>ALDIA COOPERATIVA SOCIALE</a:t>
            </a:r>
            <a:endParaRPr lang="it-IT" sz="3200" dirty="0">
              <a:solidFill>
                <a:srgbClr val="D60093"/>
              </a:solidFill>
              <a:latin typeface="Aileron" panose="020B0604020202020204" charset="0"/>
            </a:endParaRPr>
          </a:p>
        </p:txBody>
      </p:sp>
    </p:spTree>
    <p:extLst>
      <p:ext uri="{BB962C8B-B14F-4D97-AF65-F5344CB8AC3E}">
        <p14:creationId xmlns:p14="http://schemas.microsoft.com/office/powerpoint/2010/main" val="36154488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Addetto/a alle pulizie industriali – job post – </a:t>
            </a:r>
            <a:r>
              <a:rPr lang="it-IT" sz="3200" b="1" dirty="0">
                <a:solidFill>
                  <a:srgbClr val="D60093"/>
                </a:solidFill>
                <a:latin typeface="Aileron" panose="020B0604020202020204" charset="0"/>
                <a:hlinkClick r:id="rId6"/>
              </a:rPr>
              <a:t>DBG Società Cooperativa   </a:t>
            </a:r>
            <a:endParaRPr lang="it-IT" sz="3200" b="1" dirty="0">
              <a:solidFill>
                <a:srgbClr val="D60093"/>
              </a:solidFill>
              <a:latin typeface="Aileron" panose="020B0604020202020204" charset="0"/>
            </a:endParaRPr>
          </a:p>
        </p:txBody>
      </p:sp>
      <p:sp>
        <p:nvSpPr>
          <p:cNvPr id="12" name="TextBox 12"/>
          <p:cNvSpPr txBox="1"/>
          <p:nvPr/>
        </p:nvSpPr>
        <p:spPr>
          <a:xfrm>
            <a:off x="978195" y="3516192"/>
            <a:ext cx="16281105" cy="4398640"/>
          </a:xfrm>
          <a:prstGeom prst="rect">
            <a:avLst/>
          </a:prstGeom>
        </p:spPr>
        <p:txBody>
          <a:bodyPr wrap="square" lIns="0" tIns="0" rIns="0" bIns="0" rtlCol="0" anchor="t">
            <a:spAutoFit/>
          </a:bodyPr>
          <a:lstStyle/>
          <a:p>
            <a:r>
              <a:rPr lang="it-IT" sz="2000" dirty="0">
                <a:latin typeface="Aileron" panose="020B0604020202020204" charset="0"/>
              </a:rPr>
              <a:t>Ricerchiamo addetto alle pulizie industriali part-time 18 ore a settimana con possibilità di straordinari e lavoro su turni.</a:t>
            </a:r>
          </a:p>
          <a:p>
            <a:r>
              <a:rPr lang="it-IT" sz="2000" dirty="0">
                <a:latin typeface="Aileron" panose="020B0604020202020204" charset="0"/>
              </a:rPr>
              <a:t>Requisiti richiesti:</a:t>
            </a:r>
          </a:p>
          <a:p>
            <a:r>
              <a:rPr lang="it-IT" sz="2000" dirty="0">
                <a:latin typeface="Aileron" panose="020B0604020202020204" charset="0"/>
              </a:rPr>
              <a:t>Gradita, ma non indispensabile, pregressa esperienza nel settore </a:t>
            </a:r>
            <a:r>
              <a:rPr lang="it-IT" sz="2000" dirty="0" err="1">
                <a:latin typeface="Aileron" panose="020B0604020202020204" charset="0"/>
              </a:rPr>
              <a:t>cleaning</a:t>
            </a:r>
            <a:r>
              <a:rPr lang="it-IT" sz="2000" dirty="0">
                <a:latin typeface="Aileron" panose="020B0604020202020204" charset="0"/>
              </a:rPr>
              <a:t>, maturata presso imprese di pulizie</a:t>
            </a:r>
          </a:p>
          <a:p>
            <a:r>
              <a:rPr lang="it-IT" sz="2000" dirty="0">
                <a:latin typeface="Aileron" panose="020B0604020202020204" charset="0"/>
              </a:rPr>
              <a:t>Capacità di utilizzo macchinari specifici del settore (lavasciuga, </a:t>
            </a:r>
            <a:r>
              <a:rPr lang="it-IT" sz="2000" dirty="0" err="1">
                <a:latin typeface="Aileron" panose="020B0604020202020204" charset="0"/>
              </a:rPr>
              <a:t>idropulitrice</a:t>
            </a:r>
            <a:r>
              <a:rPr lang="it-IT" sz="2000" dirty="0">
                <a:latin typeface="Aileron" panose="020B0604020202020204" charset="0"/>
              </a:rPr>
              <a:t>, </a:t>
            </a:r>
            <a:r>
              <a:rPr lang="it-IT" sz="2000" dirty="0" err="1">
                <a:latin typeface="Aileron" panose="020B0604020202020204" charset="0"/>
              </a:rPr>
              <a:t>motoscopa</a:t>
            </a:r>
            <a:r>
              <a:rPr lang="it-IT" sz="2000" dirty="0">
                <a:latin typeface="Aileron" panose="020B0604020202020204" charset="0"/>
              </a:rPr>
              <a:t>)</a:t>
            </a:r>
          </a:p>
          <a:p>
            <a:endParaRPr lang="it-IT" sz="2000" dirty="0">
              <a:latin typeface="Aileron" panose="020B0604020202020204" charset="0"/>
            </a:endParaRPr>
          </a:p>
          <a:p>
            <a:r>
              <a:rPr lang="it-IT" sz="2000" dirty="0">
                <a:latin typeface="Aileron" panose="020B0604020202020204" charset="0"/>
              </a:rPr>
              <a:t>Contratto iniziale della durata di 3-4 mesi, con possibilità di proroga</a:t>
            </a:r>
          </a:p>
          <a:p>
            <a:r>
              <a:rPr lang="it-IT" sz="2000" dirty="0">
                <a:latin typeface="Aileron" panose="020B0604020202020204" charset="0"/>
              </a:rPr>
              <a:t>Part-time 18 ore</a:t>
            </a:r>
          </a:p>
          <a:p>
            <a:r>
              <a:rPr lang="it-IT" sz="2000" dirty="0">
                <a:latin typeface="Aileron" panose="020B0604020202020204" charset="0"/>
              </a:rPr>
              <a:t>CCNL Multiservizi livello 1</a:t>
            </a:r>
          </a:p>
          <a:p>
            <a:endParaRPr lang="it-IT" sz="2000" dirty="0">
              <a:latin typeface="Aileron" panose="020B0604020202020204" charset="0"/>
            </a:endParaRPr>
          </a:p>
          <a:p>
            <a:r>
              <a:rPr lang="it-IT" sz="2000" dirty="0">
                <a:latin typeface="Aileron" panose="020B0604020202020204" charset="0"/>
              </a:rPr>
              <a:t>Ore giornaliere: 3 (da lunedì a sabato)</a:t>
            </a:r>
          </a:p>
          <a:p>
            <a:r>
              <a:rPr lang="it-IT" sz="2000" dirty="0">
                <a:latin typeface="Aileron" panose="020B0604020202020204" charset="0"/>
              </a:rPr>
              <a:t>Turni : 1° turno 06.00-09.00 - 2° turno 12.30-15.30</a:t>
            </a:r>
          </a:p>
          <a:p>
            <a:endParaRPr lang="it-IT" sz="2000" dirty="0">
              <a:latin typeface="Aileron" panose="020B0604020202020204" charset="0"/>
            </a:endParaRPr>
          </a:p>
          <a:p>
            <a:r>
              <a:rPr lang="it-IT" sz="2000" dirty="0">
                <a:latin typeface="Aileron" panose="020B0604020202020204" charset="0"/>
              </a:rPr>
              <a:t>Retribuzione: €600,00 - €700,00 al mese</a:t>
            </a:r>
          </a:p>
          <a:p>
            <a:pPr algn="l">
              <a:lnSpc>
                <a:spcPts val="3070"/>
              </a:lnSpc>
            </a:pPr>
            <a:endParaRPr lang="en-US" sz="2047" dirty="0">
              <a:solidFill>
                <a:srgbClr val="000000"/>
              </a:solidFill>
              <a:latin typeface="Aileron"/>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659027"/>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a:p>
            <a:pPr algn="r">
              <a:lnSpc>
                <a:spcPts val="2700"/>
              </a:lnSpc>
            </a:pPr>
            <a:endParaRPr lang="en-US" dirty="0">
              <a:solidFill>
                <a:srgbClr val="000000"/>
              </a:solidFill>
              <a:latin typeface="Aileron"/>
              <a:ea typeface="Aileron"/>
              <a:cs typeface="Aileron"/>
              <a:sym typeface="Aileron"/>
            </a:endParaRPr>
          </a:p>
        </p:txBody>
      </p:sp>
    </p:spTree>
    <p:extLst>
      <p:ext uri="{BB962C8B-B14F-4D97-AF65-F5344CB8AC3E}">
        <p14:creationId xmlns:p14="http://schemas.microsoft.com/office/powerpoint/2010/main" val="1721413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Assistente alla poltrona di studio odontoiatrico – job post – </a:t>
            </a:r>
            <a:r>
              <a:rPr lang="it-IT" sz="3200" b="1" dirty="0">
                <a:solidFill>
                  <a:srgbClr val="D60093"/>
                </a:solidFill>
                <a:latin typeface="Aileron" panose="020B0604020202020204" charset="0"/>
                <a:hlinkClick r:id="rId6"/>
              </a:rPr>
              <a:t>Sant Andrea </a:t>
            </a:r>
            <a:r>
              <a:rPr lang="it-IT" sz="3200" b="1" dirty="0" err="1">
                <a:solidFill>
                  <a:srgbClr val="D60093"/>
                </a:solidFill>
                <a:latin typeface="Aileron" panose="020B0604020202020204" charset="0"/>
                <a:hlinkClick r:id="rId6"/>
              </a:rPr>
              <a:t>srl</a:t>
            </a:r>
            <a:endParaRPr lang="it-IT" sz="3200" b="1" dirty="0">
              <a:solidFill>
                <a:srgbClr val="D60093"/>
              </a:solidFill>
              <a:latin typeface="Aileron" panose="020B0604020202020204" charset="0"/>
            </a:endParaRPr>
          </a:p>
        </p:txBody>
      </p:sp>
      <p:sp>
        <p:nvSpPr>
          <p:cNvPr id="12" name="TextBox 12"/>
          <p:cNvSpPr txBox="1"/>
          <p:nvPr/>
        </p:nvSpPr>
        <p:spPr>
          <a:xfrm>
            <a:off x="978195" y="3516192"/>
            <a:ext cx="16281105" cy="4308872"/>
          </a:xfrm>
          <a:prstGeom prst="rect">
            <a:avLst/>
          </a:prstGeom>
        </p:spPr>
        <p:txBody>
          <a:bodyPr wrap="square" lIns="0" tIns="0" rIns="0" bIns="0" rtlCol="0" anchor="t">
            <a:spAutoFit/>
          </a:bodyPr>
          <a:lstStyle/>
          <a:p>
            <a:r>
              <a:rPr lang="it-IT" sz="2000" dirty="0">
                <a:latin typeface="Aileron" panose="020B0604020202020204" charset="0"/>
              </a:rPr>
              <a:t>Cercasi Assistente alla poltrona ( anche senza Titolo)</a:t>
            </a:r>
          </a:p>
          <a:p>
            <a:r>
              <a:rPr lang="it-IT" sz="2000" dirty="0">
                <a:latin typeface="Aileron" panose="020B0604020202020204" charset="0"/>
              </a:rPr>
              <a:t>con esperienza o senza esperienza, possibilità di formazione interna e successivo corso presso centro formativo</a:t>
            </a:r>
          </a:p>
          <a:p>
            <a:r>
              <a:rPr lang="it-IT" sz="2000" dirty="0">
                <a:latin typeface="Aileron" panose="020B0604020202020204" charset="0"/>
              </a:rPr>
              <a:t>si richiedere disponibilità e flessibilità oraria</a:t>
            </a:r>
          </a:p>
          <a:p>
            <a:r>
              <a:rPr lang="it-IT" sz="2000" dirty="0">
                <a:latin typeface="Aileron" panose="020B0604020202020204" charset="0"/>
              </a:rPr>
              <a:t>uso del Pc, accoglienza del paziente,  gestione delle attività amministrative relative allo studio dentistico. Si occupa anche di controllare e aggiornare l'agenda di lavoro, fissando gli appuntamenti.</a:t>
            </a:r>
          </a:p>
          <a:p>
            <a:r>
              <a:rPr lang="it-IT" sz="2000" dirty="0">
                <a:latin typeface="Aileron" panose="020B0604020202020204" charset="0"/>
              </a:rPr>
              <a:t>essere responsabile della tenuta e dell'archiviazione delle cartelle cliniche, su cui si riportano gli interventi effettuati. Ha, inoltre, il compito di gestire i pagamenti, ricevendoli materialmente e controllando in modo preciso e attento la contabilità dello studio.</a:t>
            </a:r>
          </a:p>
          <a:p>
            <a:r>
              <a:rPr lang="it-IT" sz="2000" dirty="0">
                <a:latin typeface="Aileron" panose="020B0604020202020204" charset="0"/>
              </a:rPr>
              <a:t>controllare le scorte dei materiali: l’assistente alla poltrona dispone e gestisce gli ordini relativi alle forniture.</a:t>
            </a:r>
          </a:p>
          <a:p>
            <a:r>
              <a:rPr lang="it-IT" sz="2000" dirty="0">
                <a:latin typeface="Aileron" panose="020B0604020202020204" charset="0"/>
              </a:rPr>
              <a:t>preparare la postazione in cui il medico effettua il proprio lavoro, predisponendo gli strumenti e i materiali medici che verranno in seguito utilizzati.</a:t>
            </a:r>
          </a:p>
          <a:p>
            <a:r>
              <a:rPr lang="it-IT" sz="2000" dirty="0">
                <a:latin typeface="Aileron" panose="020B0604020202020204" charset="0"/>
              </a:rPr>
              <a:t>assistere il dentista nel corso degli interventi, mettendo a sua disposizione gli opportuni strumenti e fornendo il supporto di cui necessita.</a:t>
            </a:r>
          </a:p>
          <a:p>
            <a:r>
              <a:rPr lang="it-IT" sz="2000" dirty="0">
                <a:latin typeface="Aileron" panose="020B0604020202020204" charset="0"/>
              </a:rPr>
              <a:t>al termine della seduta, sistemare tutti i dispositivi utilizzati, provvedendo al corretto smaltimento di quelli monouso e alla sterilizzazione degli altri.</a:t>
            </a:r>
          </a:p>
          <a:p>
            <a:r>
              <a:rPr lang="it-IT" sz="2000" dirty="0">
                <a:latin typeface="Aileron" panose="020B0604020202020204" charset="0"/>
              </a:rPr>
              <a:t>accompagnare il paziente sulla poltrona odontoiatrica, preparandolo all'intervento da parte del dentista.</a:t>
            </a:r>
            <a:endParaRPr lang="en-US" sz="2047" dirty="0">
              <a:solidFill>
                <a:srgbClr val="000000"/>
              </a:solidFill>
              <a:latin typeface="Aileron"/>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10721842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Barista– job post – </a:t>
            </a:r>
            <a:r>
              <a:rPr lang="it-IT" sz="3200" b="1" dirty="0">
                <a:solidFill>
                  <a:srgbClr val="D60093"/>
                </a:solidFill>
                <a:latin typeface="Aileron" panose="020B0604020202020204" charset="0"/>
                <a:hlinkClick r:id="rId6"/>
              </a:rPr>
              <a:t>168 sas</a:t>
            </a:r>
            <a:endParaRPr lang="it-IT" sz="3200" b="1" dirty="0">
              <a:solidFill>
                <a:srgbClr val="D60093"/>
              </a:solidFill>
              <a:latin typeface="Aileron" panose="020B0604020202020204" charset="0"/>
            </a:endParaRPr>
          </a:p>
        </p:txBody>
      </p:sp>
      <p:sp>
        <p:nvSpPr>
          <p:cNvPr id="12" name="TextBox 12"/>
          <p:cNvSpPr txBox="1"/>
          <p:nvPr/>
        </p:nvSpPr>
        <p:spPr>
          <a:xfrm>
            <a:off x="978195" y="3516192"/>
            <a:ext cx="16281105" cy="4308872"/>
          </a:xfrm>
          <a:prstGeom prst="rect">
            <a:avLst/>
          </a:prstGeom>
        </p:spPr>
        <p:txBody>
          <a:bodyPr wrap="square" lIns="0" tIns="0" rIns="0" bIns="0" rtlCol="0" anchor="t">
            <a:spAutoFit/>
          </a:bodyPr>
          <a:lstStyle/>
          <a:p>
            <a:r>
              <a:rPr lang="it-IT" sz="2000" dirty="0">
                <a:latin typeface="Aileron" panose="020B0604020202020204" charset="0"/>
              </a:rPr>
              <a:t>Contratto di lavoro: Tempo pieno, Part-time, Tempo determinato</a:t>
            </a:r>
          </a:p>
          <a:p>
            <a:r>
              <a:rPr lang="it-IT" sz="2000" dirty="0">
                <a:latin typeface="Aileron" panose="020B0604020202020204" charset="0"/>
              </a:rPr>
              <a:t>Durata contratto: 3 mesi</a:t>
            </a:r>
          </a:p>
          <a:p>
            <a:endParaRPr lang="it-IT" sz="2000" dirty="0">
              <a:latin typeface="Aileron" panose="020B0604020202020204" charset="0"/>
            </a:endParaRPr>
          </a:p>
          <a:p>
            <a:r>
              <a:rPr lang="it-IT" sz="2000" dirty="0">
                <a:latin typeface="Aileron" panose="020B0604020202020204" charset="0"/>
              </a:rPr>
              <a:t>Retribuzione: €1.000,00 - €1.400,00 al mese</a:t>
            </a:r>
          </a:p>
          <a:p>
            <a:endParaRPr lang="it-IT" sz="2000" dirty="0">
              <a:latin typeface="Aileron" panose="020B0604020202020204" charset="0"/>
            </a:endParaRPr>
          </a:p>
          <a:p>
            <a:r>
              <a:rPr lang="it-IT" sz="2000" dirty="0">
                <a:latin typeface="Aileron" panose="020B0604020202020204" charset="0"/>
              </a:rPr>
              <a:t>Benefit: Bevande gratis, Snack gratis</a:t>
            </a:r>
          </a:p>
          <a:p>
            <a:endParaRPr lang="it-IT" sz="2000" dirty="0">
              <a:latin typeface="Aileron" panose="020B0604020202020204" charset="0"/>
            </a:endParaRPr>
          </a:p>
          <a:p>
            <a:r>
              <a:rPr lang="it-IT" sz="2000" dirty="0">
                <a:latin typeface="Aileron" panose="020B0604020202020204" charset="0"/>
              </a:rPr>
              <a:t>Disponibilità: Straordinari e Turni</a:t>
            </a:r>
          </a:p>
          <a:p>
            <a:endParaRPr lang="it-IT" sz="2000" dirty="0">
              <a:latin typeface="Aileron" panose="020B0604020202020204" charset="0"/>
            </a:endParaRPr>
          </a:p>
          <a:p>
            <a:r>
              <a:rPr lang="it-IT" sz="2000" dirty="0">
                <a:latin typeface="Aileron" panose="020B0604020202020204" charset="0"/>
              </a:rPr>
              <a:t>Retribuzione supplementare:</a:t>
            </a:r>
          </a:p>
          <a:p>
            <a:r>
              <a:rPr lang="it-IT" sz="2000" dirty="0">
                <a:latin typeface="Aileron" panose="020B0604020202020204" charset="0"/>
              </a:rPr>
              <a:t>Straordinario</a:t>
            </a:r>
          </a:p>
          <a:p>
            <a:endParaRPr lang="it-IT" sz="2000" dirty="0">
              <a:latin typeface="Aileron" panose="020B0604020202020204" charset="0"/>
            </a:endParaRPr>
          </a:p>
          <a:p>
            <a:r>
              <a:rPr lang="it-IT" sz="2000" dirty="0">
                <a:latin typeface="Aileron" panose="020B0604020202020204" charset="0"/>
              </a:rPr>
              <a:t>Esperienza: </a:t>
            </a:r>
          </a:p>
          <a:p>
            <a:r>
              <a:rPr lang="it-IT" sz="2000" dirty="0">
                <a:latin typeface="Aileron" panose="020B0604020202020204" charset="0"/>
              </a:rPr>
              <a:t>barista: 1 anno (Preferenziale)</a:t>
            </a:r>
            <a:endParaRPr lang="en-US" sz="2047" dirty="0">
              <a:solidFill>
                <a:srgbClr val="000000"/>
              </a:solidFill>
              <a:latin typeface="Aileron"/>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2883057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028700" y="2860922"/>
            <a:ext cx="16050131" cy="461665"/>
          </a:xfrm>
          <a:prstGeom prst="rect">
            <a:avLst/>
          </a:prstGeom>
        </p:spPr>
        <p:txBody>
          <a:bodyPr lIns="0" tIns="0" rIns="0" bIns="0" rtlCol="0" anchor="t">
            <a:spAutoFit/>
          </a:bodyPr>
          <a:lstStyle/>
          <a:p>
            <a:pPr>
              <a:lnSpc>
                <a:spcPts val="3552"/>
              </a:lnSpc>
            </a:pPr>
            <a:r>
              <a:rPr lang="en-US" sz="3200" b="1" spc="-80" dirty="0" err="1">
                <a:solidFill>
                  <a:srgbClr val="FF1495"/>
                </a:solidFill>
                <a:latin typeface="Aileron Bold"/>
                <a:sym typeface="Aileron Bold"/>
              </a:rPr>
              <a:t>Operatore</a:t>
            </a:r>
            <a:r>
              <a:rPr lang="en-US" sz="3200" b="1" spc="-80" dirty="0">
                <a:solidFill>
                  <a:srgbClr val="FF1495"/>
                </a:solidFill>
                <a:latin typeface="Aileron Bold"/>
                <a:sym typeface="Aileron Bold"/>
              </a:rPr>
              <a:t> di </a:t>
            </a:r>
            <a:r>
              <a:rPr lang="en-US" sz="3200" b="1" spc="-80" dirty="0" err="1">
                <a:solidFill>
                  <a:srgbClr val="FF1495"/>
                </a:solidFill>
                <a:latin typeface="Aileron Bold"/>
                <a:sym typeface="Aileron Bold"/>
              </a:rPr>
              <a:t>magazzino</a:t>
            </a:r>
            <a:r>
              <a:rPr lang="en-US" sz="3200" b="1" spc="-80" dirty="0">
                <a:solidFill>
                  <a:srgbClr val="FF1495"/>
                </a:solidFill>
                <a:latin typeface="Aileron Bold"/>
                <a:sym typeface="Aileron Bold"/>
              </a:rPr>
              <a:t> – </a:t>
            </a:r>
            <a:r>
              <a:rPr lang="en-US" sz="3200" b="1" spc="-80" dirty="0">
                <a:solidFill>
                  <a:srgbClr val="FF1495"/>
                </a:solidFill>
                <a:latin typeface="Aileron Bold"/>
                <a:sym typeface="Aileron Bold"/>
                <a:hlinkClick r:id="rId6">
                  <a:extLst>
                    <a:ext uri="{A12FA001-AC4F-418D-AE19-62706E023703}">
                      <ahyp:hlinkClr xmlns:ahyp="http://schemas.microsoft.com/office/drawing/2018/hyperlinkcolor" val="tx"/>
                    </a:ext>
                  </a:extLst>
                </a:hlinkClick>
              </a:rPr>
              <a:t>ID LOGISTICS  </a:t>
            </a:r>
            <a:endParaRPr lang="en-US" sz="3200" b="1" spc="-80" dirty="0">
              <a:solidFill>
                <a:srgbClr val="FF1495"/>
              </a:solidFill>
              <a:latin typeface="Aileron Bold"/>
              <a:sym typeface="Aileron Bold"/>
              <a:hlinkClick r:id="rId7" tooltip="https://it.indeed.com/cmp/Ecoprogram-Flotte-Spa?campaignid=mobvjcmp&amp;from=mobviewjob&amp;tk=1ib7k3ptt276r009&amp;fromjk=dc472ff3dcadaf96">
                <a:extLst>
                  <a:ext uri="{A12FA001-AC4F-418D-AE19-62706E023703}">
                    <ahyp:hlinkClr xmlns:ahyp="http://schemas.microsoft.com/office/drawing/2018/hyperlinkcolor" val="tx"/>
                  </a:ext>
                </a:extLst>
              </a:hlinkClick>
            </a:endParaRPr>
          </a:p>
        </p:txBody>
      </p:sp>
      <p:sp>
        <p:nvSpPr>
          <p:cNvPr id="12" name="TextBox 12"/>
          <p:cNvSpPr txBox="1"/>
          <p:nvPr/>
        </p:nvSpPr>
        <p:spPr>
          <a:xfrm>
            <a:off x="1028700" y="3685505"/>
            <a:ext cx="16396392" cy="3631763"/>
          </a:xfrm>
          <a:prstGeom prst="rect">
            <a:avLst/>
          </a:prstGeom>
        </p:spPr>
        <p:txBody>
          <a:bodyPr lIns="0" tIns="0" rIns="0" bIns="0" rtlCol="0" anchor="t">
            <a:spAutoFit/>
          </a:bodyPr>
          <a:lstStyle/>
          <a:p>
            <a:r>
              <a:rPr lang="it-IT" dirty="0">
                <a:latin typeface="Aileron" panose="020B0604020202020204" charset="0"/>
              </a:rPr>
              <a:t>Requisiti:</a:t>
            </a:r>
          </a:p>
          <a:p>
            <a:r>
              <a:rPr lang="it-IT" dirty="0">
                <a:latin typeface="Aileron" panose="020B0604020202020204" charset="0"/>
              </a:rPr>
              <a:t>Preferibile esperienza pregressa in ruoli simili all'interno di magazzini o centri logistici</a:t>
            </a:r>
          </a:p>
          <a:p>
            <a:r>
              <a:rPr lang="it-IT" dirty="0">
                <a:latin typeface="Aileron" panose="020B0604020202020204" charset="0"/>
              </a:rPr>
              <a:t>Capacità di lavorare in modo autonomo e in team</a:t>
            </a:r>
          </a:p>
          <a:p>
            <a:r>
              <a:rPr lang="it-IT" dirty="0">
                <a:latin typeface="Aileron" panose="020B0604020202020204" charset="0"/>
              </a:rPr>
              <a:t>Flessibilità oraria e disponibilità a lavorare su turni, inclusi i notturni e i weekend</a:t>
            </a:r>
          </a:p>
          <a:p>
            <a:r>
              <a:rPr lang="it-IT" dirty="0">
                <a:latin typeface="Aileron" panose="020B0604020202020204" charset="0"/>
              </a:rPr>
              <a:t>Preferibile residenza in zona</a:t>
            </a:r>
          </a:p>
          <a:p>
            <a:r>
              <a:rPr lang="it-IT" dirty="0">
                <a:latin typeface="Aileron" panose="020B0604020202020204" charset="0"/>
              </a:rPr>
              <a:t>Offriamo:</a:t>
            </a:r>
          </a:p>
          <a:p>
            <a:r>
              <a:rPr lang="it-IT" dirty="0">
                <a:latin typeface="Aileron" panose="020B0604020202020204" charset="0"/>
              </a:rPr>
              <a:t>Contratto a tempo determinato con possibilità di proroga</a:t>
            </a:r>
          </a:p>
          <a:p>
            <a:r>
              <a:rPr lang="it-IT" dirty="0">
                <a:latin typeface="Aileron" panose="020B0604020202020204" charset="0"/>
              </a:rPr>
              <a:t>Ambiente di lavoro stimolante e in espansione</a:t>
            </a:r>
          </a:p>
          <a:p>
            <a:r>
              <a:rPr lang="it-IT" dirty="0">
                <a:latin typeface="Aileron" panose="020B0604020202020204" charset="0"/>
              </a:rPr>
              <a:t>Opportunità di sviluppo professionale e formazione continua</a:t>
            </a:r>
          </a:p>
          <a:p>
            <a:r>
              <a:rPr lang="it-IT" dirty="0">
                <a:latin typeface="Aileron" panose="020B0604020202020204" charset="0"/>
              </a:rPr>
              <a:t>Contratto di lavoro: Tempo pieno, Tempo determinato</a:t>
            </a:r>
          </a:p>
          <a:p>
            <a:r>
              <a:rPr lang="it-IT" dirty="0">
                <a:latin typeface="Aileron" panose="020B0604020202020204" charset="0"/>
              </a:rPr>
              <a:t>Disponibilità:</a:t>
            </a:r>
          </a:p>
          <a:p>
            <a:r>
              <a:rPr lang="it-IT" dirty="0">
                <a:latin typeface="Aileron" panose="020B0604020202020204" charset="0"/>
              </a:rPr>
              <a:t>Turni</a:t>
            </a:r>
          </a:p>
          <a:p>
            <a:endParaRPr lang="it-IT" sz="2000" dirty="0"/>
          </a:p>
        </p:txBody>
      </p:sp>
      <p:sp>
        <p:nvSpPr>
          <p:cNvPr id="13" name="TextBox 13"/>
          <p:cNvSpPr txBox="1"/>
          <p:nvPr/>
        </p:nvSpPr>
        <p:spPr>
          <a:xfrm>
            <a:off x="3373738" y="8453675"/>
            <a:ext cx="8115300" cy="750673"/>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8"/>
              </a:rPr>
              <a:t>PER CANDIDARSI -INDEED</a:t>
            </a:r>
            <a:endParaRPr lang="en-US" sz="2047" u="sng" dirty="0">
              <a:solidFill>
                <a:srgbClr val="642EC7"/>
              </a:solidFill>
              <a:latin typeface="Aileron"/>
              <a:ea typeface="Aileron"/>
              <a:cs typeface="Aileron"/>
              <a:sym typeface="Aileron"/>
              <a:hlinkClick r:id="rId9" tooltip="https://it.indeed.com/offerte-lavoro?l=Casei+Gerola%2C+Lombardia&amp;radius=0&amp;vjk=dc472ff3dcadaf96&amp;advn=27904146952409"/>
            </a:endParaRPr>
          </a:p>
          <a:p>
            <a:pPr algn="l">
              <a:lnSpc>
                <a:spcPts val="3070"/>
              </a:lnSpc>
            </a:pPr>
            <a:endParaRPr lang="en-US" sz="2047" u="sng" dirty="0">
              <a:solidFill>
                <a:srgbClr val="642EC7"/>
              </a:solidFill>
              <a:latin typeface="Aileron"/>
              <a:ea typeface="Aileron"/>
              <a:cs typeface="Aileron"/>
              <a:sym typeface="Aileron"/>
              <a:hlinkClick r:id="rId9" tooltip="https://it.indeed.com/offerte-lavoro?l=Casei+Gerola%2C+Lombardia&amp;radius=0&amp;vjk=dc472ff3dcadaf96&amp;advn=27904146952409"/>
            </a:endParaRPr>
          </a:p>
        </p:txBody>
      </p:sp>
      <p:sp>
        <p:nvSpPr>
          <p:cNvPr id="14" name="TextBox 14"/>
          <p:cNvSpPr txBox="1"/>
          <p:nvPr/>
        </p:nvSpPr>
        <p:spPr>
          <a:xfrm>
            <a:off x="11489038" y="701801"/>
            <a:ext cx="5031162" cy="659027"/>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a:t>
            </a:r>
            <a:r>
              <a:rPr lang="en-US" dirty="0">
                <a:solidFill>
                  <a:srgbClr val="000000"/>
                </a:solidFill>
                <a:latin typeface="Aileron"/>
                <a:ea typeface="Aileron"/>
                <a:cs typeface="Aileron"/>
                <a:sym typeface="Aileron"/>
              </a:rPr>
              <a:t>11/02/2025</a:t>
            </a:r>
          </a:p>
          <a:p>
            <a:pPr algn="r">
              <a:lnSpc>
                <a:spcPts val="2700"/>
              </a:lnSpc>
            </a:pPr>
            <a:endParaRPr lang="en-US" sz="1800" dirty="0">
              <a:solidFill>
                <a:srgbClr val="000000"/>
              </a:solidFill>
              <a:latin typeface="Aileron"/>
              <a:ea typeface="Aileron"/>
              <a:cs typeface="Aileron"/>
              <a:sym typeface="Aileron"/>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848355"/>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Venditore Auto– job post – </a:t>
            </a:r>
            <a:r>
              <a:rPr lang="it-IT" sz="3200" b="1" dirty="0">
                <a:solidFill>
                  <a:srgbClr val="D60093"/>
                </a:solidFill>
                <a:latin typeface="Aileron" panose="020B0604020202020204" charset="0"/>
                <a:hlinkClick r:id="rId6"/>
              </a:rPr>
              <a:t>Iperauto </a:t>
            </a:r>
            <a:r>
              <a:rPr lang="it-IT" sz="3200" b="1" dirty="0" err="1">
                <a:solidFill>
                  <a:srgbClr val="D60093"/>
                </a:solidFill>
                <a:latin typeface="Aileron" panose="020B0604020202020204" charset="0"/>
                <a:hlinkClick r:id="rId6"/>
              </a:rPr>
              <a:t>SpA</a:t>
            </a:r>
            <a:endParaRPr lang="it-IT" sz="3200" b="1" dirty="0">
              <a:solidFill>
                <a:srgbClr val="D60093"/>
              </a:solidFill>
              <a:latin typeface="Aileron" panose="020B0604020202020204" charset="0"/>
            </a:endParaRPr>
          </a:p>
        </p:txBody>
      </p:sp>
      <p:sp>
        <p:nvSpPr>
          <p:cNvPr id="12" name="TextBox 12"/>
          <p:cNvSpPr txBox="1"/>
          <p:nvPr/>
        </p:nvSpPr>
        <p:spPr>
          <a:xfrm>
            <a:off x="978195" y="3516192"/>
            <a:ext cx="16281105" cy="4001095"/>
          </a:xfrm>
          <a:prstGeom prst="rect">
            <a:avLst/>
          </a:prstGeom>
        </p:spPr>
        <p:txBody>
          <a:bodyPr wrap="square" lIns="0" tIns="0" rIns="0" bIns="0" rtlCol="0" anchor="t">
            <a:spAutoFit/>
          </a:bodyPr>
          <a:lstStyle/>
          <a:p>
            <a:r>
              <a:rPr lang="it-IT" sz="2000" dirty="0">
                <a:latin typeface="Aileron" panose="020B0604020202020204" charset="0"/>
              </a:rPr>
              <a:t>I candidati ricercati si inseriranno all'interno di un team giovane e dinamico e si occuperanno sia della ricerca di nuovi clienti che della loro gestione con l'obiettivo di creare, consolidare ed implementare un proprio portafoglio clienti. </a:t>
            </a:r>
          </a:p>
          <a:p>
            <a:endParaRPr lang="it-IT" sz="2000" dirty="0">
              <a:solidFill>
                <a:srgbClr val="000000"/>
              </a:solidFill>
              <a:latin typeface="Aileron"/>
              <a:ea typeface="Aileron"/>
              <a:cs typeface="Aileron"/>
              <a:sym typeface="Aileron"/>
            </a:endParaRPr>
          </a:p>
          <a:p>
            <a:r>
              <a:rPr lang="it-IT" sz="2000" dirty="0">
                <a:solidFill>
                  <a:srgbClr val="000000"/>
                </a:solidFill>
                <a:latin typeface="Aileron"/>
                <a:ea typeface="Aileron"/>
                <a:cs typeface="Aileron"/>
                <a:sym typeface="Aileron"/>
              </a:rPr>
              <a:t>Requisiti</a:t>
            </a:r>
          </a:p>
          <a:p>
            <a:r>
              <a:rPr lang="it-IT" sz="2000" dirty="0">
                <a:solidFill>
                  <a:srgbClr val="000000"/>
                </a:solidFill>
                <a:latin typeface="Aileron"/>
                <a:ea typeface="Aileron"/>
                <a:cs typeface="Aileron"/>
                <a:sym typeface="Aileron"/>
              </a:rPr>
              <a:t>Familiarità con internet, posta elettronica, PC in generale</a:t>
            </a:r>
          </a:p>
          <a:p>
            <a:r>
              <a:rPr lang="it-IT" sz="2000" dirty="0">
                <a:solidFill>
                  <a:srgbClr val="000000"/>
                </a:solidFill>
                <a:latin typeface="Aileron"/>
                <a:ea typeface="Aileron"/>
                <a:cs typeface="Aileron"/>
                <a:sym typeface="Aileron"/>
              </a:rPr>
              <a:t>Spiccate doti comunicative e relazionali</a:t>
            </a:r>
          </a:p>
          <a:p>
            <a:r>
              <a:rPr lang="it-IT" sz="2000" dirty="0">
                <a:solidFill>
                  <a:srgbClr val="000000"/>
                </a:solidFill>
                <a:latin typeface="Aileron"/>
                <a:ea typeface="Aileron"/>
                <a:cs typeface="Aileron"/>
                <a:sym typeface="Aileron"/>
              </a:rPr>
              <a:t>Passione per il settore Automobilistico</a:t>
            </a:r>
          </a:p>
          <a:p>
            <a:r>
              <a:rPr lang="it-IT" sz="2000" dirty="0">
                <a:solidFill>
                  <a:srgbClr val="000000"/>
                </a:solidFill>
                <a:latin typeface="Aileron"/>
                <a:ea typeface="Aileron"/>
                <a:cs typeface="Aileron"/>
                <a:sym typeface="Aileron"/>
              </a:rPr>
              <a:t>Forte dinamismo, intraprendenza, determinazione ed orientamento al raggiungimento degli obiettivi completano il profilo!</a:t>
            </a:r>
          </a:p>
          <a:p>
            <a:r>
              <a:rPr lang="it-IT" sz="2000" dirty="0">
                <a:solidFill>
                  <a:srgbClr val="000000"/>
                </a:solidFill>
                <a:latin typeface="Aileron"/>
                <a:ea typeface="Aileron"/>
                <a:cs typeface="Aileron"/>
                <a:sym typeface="Aileron"/>
              </a:rPr>
              <a:t>La risorsa selezionata si occuperà principalmente della gestione in concessionaria di attività di vendita di automobili (a privati o aziende), inclusi prodotti collegati quali finanziamenti, assicurazioni, etc. Inoltre, gestirà il rapporto con la clientela in concessionaria, proattivamente ricercherà nuovi clienti tramite campagne telefoniche ed email, utilizzando tutti gli strumenti web a disposizione, gestirà test-drive e parco auto.</a:t>
            </a:r>
          </a:p>
          <a:p>
            <a:endParaRPr lang="it-IT" sz="2000" dirty="0">
              <a:solidFill>
                <a:srgbClr val="000000"/>
              </a:solidFill>
              <a:latin typeface="Aileron"/>
              <a:ea typeface="Aileron"/>
              <a:cs typeface="Aileron"/>
              <a:sym typeface="Aileron"/>
            </a:endParaRPr>
          </a:p>
          <a:p>
            <a:r>
              <a:rPr lang="it-IT" sz="2000" dirty="0">
                <a:solidFill>
                  <a:srgbClr val="000000"/>
                </a:solidFill>
                <a:latin typeface="Aileron"/>
                <a:ea typeface="Aileron"/>
                <a:cs typeface="Aileron"/>
                <a:sym typeface="Aileron"/>
              </a:rPr>
              <a:t>Contratto di lavoro: Tempo pieno, Partita IVA</a:t>
            </a:r>
            <a:endParaRPr lang="en-US" sz="2000" dirty="0">
              <a:solidFill>
                <a:srgbClr val="000000"/>
              </a:solidFill>
              <a:latin typeface="Aileron"/>
              <a:ea typeface="Aileron"/>
              <a:cs typeface="Aileron"/>
              <a:sym typeface="Aileron"/>
            </a:endParaRPr>
          </a:p>
        </p:txBody>
      </p:sp>
      <p:sp>
        <p:nvSpPr>
          <p:cNvPr id="13" name="TextBox 13"/>
          <p:cNvSpPr txBox="1"/>
          <p:nvPr/>
        </p:nvSpPr>
        <p:spPr>
          <a:xfrm>
            <a:off x="1028700" y="8157296"/>
            <a:ext cx="15922538"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7" tooltip="https://it.indeed.com/offerte-lavoro?l=Santa+Maria+della+Versa%2C+Lombardia&amp;radius=0&amp;vjk=ba579c9dd8cc4ef1&amp;advn=9062821516238937"/>
              </a:rPr>
              <a:t>PER CANDIDARSI INDEED</a:t>
            </a:r>
            <a:endParaRPr lang="en-US" sz="2047" u="sng" dirty="0">
              <a:solidFill>
                <a:srgbClr val="642EC7"/>
              </a:solidFill>
              <a:latin typeface="Aileron"/>
              <a:ea typeface="Aileron"/>
              <a:cs typeface="Aileron"/>
              <a:sym typeface="Aileron"/>
              <a:hlinkClick r:id="" action="ppaction://noaction"/>
            </a:endParaRPr>
          </a:p>
          <a:p>
            <a:pPr algn="l">
              <a:lnSpc>
                <a:spcPts val="3070"/>
              </a:lnSpc>
            </a:pPr>
            <a:endParaRPr lang="en-US" sz="2047" u="sng" dirty="0">
              <a:solidFill>
                <a:srgbClr val="642EC7"/>
              </a:solidFill>
              <a:latin typeface="Aileron"/>
              <a:ea typeface="Aileron"/>
              <a:cs typeface="Aileron"/>
              <a:sym typeface="Aileron"/>
              <a:hlinkClick r:id="" action="ppaction://noaction"/>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11217577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Stradella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Elettricista Qualificato – 10228</a:t>
            </a:r>
          </a:p>
        </p:txBody>
      </p:sp>
      <p:sp>
        <p:nvSpPr>
          <p:cNvPr id="12" name="TextBox 12"/>
          <p:cNvSpPr txBox="1"/>
          <p:nvPr/>
        </p:nvSpPr>
        <p:spPr>
          <a:xfrm>
            <a:off x="1028700" y="4762852"/>
            <a:ext cx="16281105" cy="923330"/>
          </a:xfrm>
          <a:prstGeom prst="rect">
            <a:avLst/>
          </a:prstGeom>
        </p:spPr>
        <p:txBody>
          <a:bodyPr wrap="square" lIns="0" tIns="0" rIns="0" bIns="0" rtlCol="0" anchor="t">
            <a:spAutoFit/>
          </a:bodyPr>
          <a:lstStyle/>
          <a:p>
            <a:r>
              <a:rPr lang="it-IT" sz="2000" dirty="0">
                <a:latin typeface="Aileron" panose="020B0604020202020204" charset="0"/>
              </a:rPr>
              <a:t>Azienda artigiana ricerca un elettricista con esperienza per impianti civili e industriali</a:t>
            </a:r>
          </a:p>
          <a:p>
            <a:endParaRPr lang="it-IT" sz="2000" dirty="0">
              <a:latin typeface="Aileron" panose="020B0604020202020204" charset="0"/>
            </a:endParaRPr>
          </a:p>
          <a:p>
            <a:r>
              <a:rPr lang="it-IT" sz="2000" dirty="0">
                <a:latin typeface="Aileron" panose="020B0604020202020204" charset="0"/>
              </a:rPr>
              <a:t>Contratto iniziale a tempo determinato - tempo pieno</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1028700" y="6531637"/>
            <a:ext cx="8437595" cy="1201016"/>
          </a:xfrm>
          <a:prstGeom prst="rect">
            <a:avLst/>
          </a:prstGeom>
        </p:spPr>
      </p:pic>
    </p:spTree>
    <p:extLst>
      <p:ext uri="{BB962C8B-B14F-4D97-AF65-F5344CB8AC3E}">
        <p14:creationId xmlns:p14="http://schemas.microsoft.com/office/powerpoint/2010/main" val="27480326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Casanova </a:t>
            </a:r>
            <a:r>
              <a:rPr lang="en-US" sz="7200" b="1" dirty="0" err="1">
                <a:solidFill>
                  <a:srgbClr val="000000"/>
                </a:solidFill>
                <a:latin typeface="Aileron Ultra-Bold"/>
                <a:ea typeface="Aileron Ultra-Bold"/>
                <a:cs typeface="Aileron Ultra-Bold"/>
                <a:sym typeface="Aileron Ultra-Bold"/>
              </a:rPr>
              <a:t>Lonati</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984885"/>
          </a:xfrm>
          <a:prstGeom prst="rect">
            <a:avLst/>
          </a:prstGeom>
        </p:spPr>
        <p:txBody>
          <a:bodyPr lIns="0" tIns="0" rIns="0" bIns="0" rtlCol="0" anchor="t">
            <a:spAutoFit/>
          </a:bodyPr>
          <a:lstStyle/>
          <a:p>
            <a:r>
              <a:rPr lang="it-IT" sz="3200" b="1" dirty="0">
                <a:solidFill>
                  <a:srgbClr val="D60093"/>
                </a:solidFill>
                <a:latin typeface="Aileron" panose="020B0604020202020204" charset="0"/>
              </a:rPr>
              <a:t>OPERATORE SOCIO SANITARIO (OSS)– </a:t>
            </a:r>
            <a:r>
              <a:rPr lang="it-IT" sz="3200" b="1" dirty="0">
                <a:solidFill>
                  <a:srgbClr val="D60093"/>
                </a:solidFill>
                <a:latin typeface="Aileron" panose="020B0604020202020204" charset="0"/>
                <a:hlinkClick r:id="rId6"/>
              </a:rPr>
              <a:t>Residenza Lonati Cooperativa Sociale ONLUS</a:t>
            </a:r>
            <a:endParaRPr lang="it-IT" sz="3200" b="1" dirty="0">
              <a:solidFill>
                <a:srgbClr val="D60093"/>
              </a:solidFill>
              <a:latin typeface="Aileron" panose="020B0604020202020204" charset="0"/>
            </a:endParaRPr>
          </a:p>
        </p:txBody>
      </p:sp>
      <p:sp>
        <p:nvSpPr>
          <p:cNvPr id="12" name="TextBox 12"/>
          <p:cNvSpPr txBox="1"/>
          <p:nvPr/>
        </p:nvSpPr>
        <p:spPr>
          <a:xfrm>
            <a:off x="1028700" y="4762852"/>
            <a:ext cx="16281105" cy="2462213"/>
          </a:xfrm>
          <a:prstGeom prst="rect">
            <a:avLst/>
          </a:prstGeom>
        </p:spPr>
        <p:txBody>
          <a:bodyPr wrap="square" lIns="0" tIns="0" rIns="0" bIns="0" rtlCol="0" anchor="t">
            <a:spAutoFit/>
          </a:bodyPr>
          <a:lstStyle/>
          <a:p>
            <a:r>
              <a:rPr lang="it-IT" sz="2000" dirty="0">
                <a:latin typeface="Aileron" panose="020B0604020202020204" charset="0"/>
              </a:rPr>
              <a:t>Residenza per anziani autosufficienti e semi autosufficienti cerca personale OSS per assistenza su turni.</a:t>
            </a:r>
          </a:p>
          <a:p>
            <a:endParaRPr lang="it-IT" sz="2000" dirty="0">
              <a:latin typeface="Aileron" panose="020B0604020202020204" charset="0"/>
            </a:endParaRPr>
          </a:p>
          <a:p>
            <a:r>
              <a:rPr lang="it-IT" sz="2000" dirty="0">
                <a:latin typeface="Aileron" panose="020B0604020202020204" charset="0"/>
              </a:rPr>
              <a:t>Contratto di lavoro: Tempo pieno, Part-time</a:t>
            </a:r>
          </a:p>
          <a:p>
            <a:endParaRPr lang="it-IT" sz="2000" dirty="0">
              <a:latin typeface="Aileron" panose="020B0604020202020204" charset="0"/>
            </a:endParaRPr>
          </a:p>
          <a:p>
            <a:r>
              <a:rPr lang="it-IT" sz="2000" dirty="0">
                <a:latin typeface="Aileron" panose="020B0604020202020204" charset="0"/>
              </a:rPr>
              <a:t>Retribuzione: €1.450,00 - €1.600,00 al mese</a:t>
            </a:r>
          </a:p>
          <a:p>
            <a:endParaRPr lang="it-IT" sz="2000" dirty="0">
              <a:latin typeface="Aileron" panose="020B0604020202020204" charset="0"/>
            </a:endParaRPr>
          </a:p>
          <a:p>
            <a:r>
              <a:rPr lang="it-IT" sz="2000" dirty="0">
                <a:latin typeface="Aileron" panose="020B0604020202020204" charset="0"/>
              </a:rPr>
              <a:t>Ore previste: 35 - 38 a settimana</a:t>
            </a:r>
          </a:p>
          <a:p>
            <a:r>
              <a:rPr lang="it-IT" sz="2000" dirty="0">
                <a:latin typeface="Aileron" panose="020B0604020202020204" charset="0"/>
              </a:rPr>
              <a:t>Disponibilità: Turni</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p:cNvPicPr>
            <a:picLocks noChangeAspect="1"/>
          </p:cNvPicPr>
          <p:nvPr/>
        </p:nvPicPr>
        <p:blipFill>
          <a:blip r:embed="rId7"/>
          <a:stretch>
            <a:fillRect/>
          </a:stretch>
        </p:blipFill>
        <p:spPr>
          <a:xfrm>
            <a:off x="944300" y="7847971"/>
            <a:ext cx="16088738" cy="841321"/>
          </a:xfrm>
          <a:prstGeom prst="rect">
            <a:avLst/>
          </a:prstGeom>
        </p:spPr>
      </p:pic>
    </p:spTree>
    <p:extLst>
      <p:ext uri="{BB962C8B-B14F-4D97-AF65-F5344CB8AC3E}">
        <p14:creationId xmlns:p14="http://schemas.microsoft.com/office/powerpoint/2010/main" val="35427315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Casatisma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ASA/OSS ASSISTENZA DOMICILIARE– </a:t>
            </a:r>
            <a:r>
              <a:rPr lang="it-IT" sz="3200" b="1" dirty="0">
                <a:solidFill>
                  <a:srgbClr val="D60093"/>
                </a:solidFill>
                <a:latin typeface="Aileron" panose="020B0604020202020204" charset="0"/>
                <a:hlinkClick r:id="rId6"/>
              </a:rPr>
              <a:t>ALDIA COOPERATIVA SOCIALE</a:t>
            </a:r>
            <a:endParaRPr lang="it-IT" sz="3200" b="1" dirty="0">
              <a:solidFill>
                <a:srgbClr val="D60093"/>
              </a:solidFill>
              <a:latin typeface="Aileron" panose="020B0604020202020204" charset="0"/>
            </a:endParaRPr>
          </a:p>
        </p:txBody>
      </p:sp>
      <p:sp>
        <p:nvSpPr>
          <p:cNvPr id="12" name="TextBox 12"/>
          <p:cNvSpPr txBox="1"/>
          <p:nvPr/>
        </p:nvSpPr>
        <p:spPr>
          <a:xfrm>
            <a:off x="978195" y="4145610"/>
            <a:ext cx="16281105" cy="4308872"/>
          </a:xfrm>
          <a:prstGeom prst="rect">
            <a:avLst/>
          </a:prstGeom>
        </p:spPr>
        <p:txBody>
          <a:bodyPr wrap="square" lIns="0" tIns="0" rIns="0" bIns="0" rtlCol="0" anchor="t">
            <a:spAutoFit/>
          </a:bodyPr>
          <a:lstStyle/>
          <a:p>
            <a:r>
              <a:rPr lang="it-IT" sz="2000" dirty="0">
                <a:latin typeface="Aileron" panose="020B0604020202020204" charset="0"/>
              </a:rPr>
              <a:t>Contratto part time 12 ore settimanali, tempo determinato con possibilità di proroga.</a:t>
            </a:r>
          </a:p>
          <a:p>
            <a:endParaRPr lang="it-IT" sz="2000" dirty="0">
              <a:latin typeface="Aileron" panose="020B0604020202020204" charset="0"/>
            </a:endParaRPr>
          </a:p>
          <a:p>
            <a:r>
              <a:rPr lang="it-IT" sz="2000" dirty="0">
                <a:latin typeface="Aileron" panose="020B0604020202020204" charset="0"/>
              </a:rPr>
              <a:t>La risorsa individuata si occuperà di igiene di persona anziana e della pulizia degli ambienti.</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qualifica ASA o qualifica OSS</a:t>
            </a:r>
          </a:p>
          <a:p>
            <a:r>
              <a:rPr lang="it-IT" sz="2000" dirty="0">
                <a:latin typeface="Aileron" panose="020B0604020202020204" charset="0"/>
              </a:rPr>
              <a:t>preferibile pregressa esperienza nel servizio</a:t>
            </a:r>
          </a:p>
          <a:p>
            <a:r>
              <a:rPr lang="it-IT" sz="2000" dirty="0">
                <a:latin typeface="Aileron" panose="020B0604020202020204" charset="0"/>
              </a:rPr>
              <a:t>domicilio in zona</a:t>
            </a:r>
          </a:p>
          <a:p>
            <a:r>
              <a:rPr lang="it-IT" sz="2000" dirty="0">
                <a:latin typeface="Aileron" panose="020B0604020202020204" charset="0"/>
              </a:rPr>
              <a:t>Se interessati/e candidarsi sul sito di </a:t>
            </a:r>
            <a:r>
              <a:rPr lang="it-IT" sz="2000" dirty="0" err="1">
                <a:latin typeface="Aileron" panose="020B0604020202020204" charset="0"/>
              </a:rPr>
              <a:t>Aldia</a:t>
            </a:r>
            <a:r>
              <a:rPr lang="it-IT" sz="2000" dirty="0">
                <a:latin typeface="Aileron" panose="020B0604020202020204" charset="0"/>
              </a:rPr>
              <a:t>: https://aldiacooperativasociale6.sites.altamiraweb.com/jobs/ASA-OSS-ASSISTENZA-DOMICILIARE-CASATISMA-PV-Pavia-Pavia-e-Provincia-393271339.htm</a:t>
            </a:r>
          </a:p>
          <a:p>
            <a:endParaRPr lang="it-IT" sz="2000" dirty="0">
              <a:latin typeface="Aileron" panose="020B0604020202020204" charset="0"/>
            </a:endParaRPr>
          </a:p>
          <a:p>
            <a:r>
              <a:rPr lang="it-IT" sz="2000" dirty="0">
                <a:latin typeface="Aileron" panose="020B0604020202020204" charset="0"/>
              </a:rPr>
              <a:t>Contratto di lavoro: Part-time, Tempo determinato</a:t>
            </a:r>
          </a:p>
          <a:p>
            <a:r>
              <a:rPr lang="it-IT" sz="2000" dirty="0">
                <a:latin typeface="Aileron" panose="020B0604020202020204" charset="0"/>
              </a:rPr>
              <a:t>Durata contratto: 2 mesi</a:t>
            </a: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773310" y="8961159"/>
            <a:ext cx="16088738" cy="841321"/>
          </a:xfrm>
          <a:prstGeom prst="rect">
            <a:avLst/>
          </a:prstGeom>
        </p:spPr>
      </p:pic>
    </p:spTree>
    <p:extLst>
      <p:ext uri="{BB962C8B-B14F-4D97-AF65-F5344CB8AC3E}">
        <p14:creationId xmlns:p14="http://schemas.microsoft.com/office/powerpoint/2010/main" val="5880671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Casteggio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Carrozziere con esperienza – 10210</a:t>
            </a:r>
          </a:p>
        </p:txBody>
      </p:sp>
      <p:sp>
        <p:nvSpPr>
          <p:cNvPr id="12" name="TextBox 12"/>
          <p:cNvSpPr txBox="1"/>
          <p:nvPr/>
        </p:nvSpPr>
        <p:spPr>
          <a:xfrm>
            <a:off x="978195" y="4145610"/>
            <a:ext cx="16281105" cy="1846659"/>
          </a:xfrm>
          <a:prstGeom prst="rect">
            <a:avLst/>
          </a:prstGeom>
        </p:spPr>
        <p:txBody>
          <a:bodyPr wrap="square" lIns="0" tIns="0" rIns="0" bIns="0" rtlCol="0" anchor="t">
            <a:spAutoFit/>
          </a:bodyPr>
          <a:lstStyle/>
          <a:p>
            <a:r>
              <a:rPr lang="it-IT" sz="2000" dirty="0">
                <a:latin typeface="Aileron" panose="020B0604020202020204" charset="0"/>
              </a:rPr>
              <a:t>OFFICINA MECCANICA RICERCA CARROZZIERE CON ESPERIENZA – </a:t>
            </a:r>
          </a:p>
          <a:p>
            <a:endParaRPr lang="it-IT" sz="2000" dirty="0">
              <a:latin typeface="Aileron" panose="020B0604020202020204" charset="0"/>
            </a:endParaRPr>
          </a:p>
          <a:p>
            <a:r>
              <a:rPr lang="it-IT" sz="2000" dirty="0">
                <a:latin typeface="Aileron" panose="020B0604020202020204" charset="0"/>
              </a:rPr>
              <a:t>L''AZIENDA VALUTA ANCHE GIOVANI IN ETA'' DI APPRENDISTATO</a:t>
            </a:r>
          </a:p>
          <a:p>
            <a:endParaRPr lang="it-IT" sz="2000" dirty="0">
              <a:latin typeface="Aileron" panose="020B0604020202020204" charset="0"/>
            </a:endParaRPr>
          </a:p>
          <a:p>
            <a:r>
              <a:rPr lang="it-IT" sz="2000" dirty="0">
                <a:latin typeface="Aileron" panose="020B0604020202020204" charset="0"/>
              </a:rPr>
              <a:t>CONTRATTO DI LAVORO A TEMPO DETERMINATO FINALIZZATO AL TEMPO INDETERMINATO - TEMPO PIENO</a:t>
            </a: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978195" y="6846775"/>
            <a:ext cx="8437595" cy="1201016"/>
          </a:xfrm>
          <a:prstGeom prst="rect">
            <a:avLst/>
          </a:prstGeom>
        </p:spPr>
      </p:pic>
    </p:spTree>
    <p:extLst>
      <p:ext uri="{BB962C8B-B14F-4D97-AF65-F5344CB8AC3E}">
        <p14:creationId xmlns:p14="http://schemas.microsoft.com/office/powerpoint/2010/main" val="8015833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Casteggio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Marmista – 10174</a:t>
            </a:r>
          </a:p>
        </p:txBody>
      </p:sp>
      <p:sp>
        <p:nvSpPr>
          <p:cNvPr id="12" name="TextBox 12"/>
          <p:cNvSpPr txBox="1"/>
          <p:nvPr/>
        </p:nvSpPr>
        <p:spPr>
          <a:xfrm>
            <a:off x="1057940" y="4099184"/>
            <a:ext cx="16281105" cy="3693319"/>
          </a:xfrm>
          <a:prstGeom prst="rect">
            <a:avLst/>
          </a:prstGeom>
        </p:spPr>
        <p:txBody>
          <a:bodyPr wrap="square" lIns="0" tIns="0" rIns="0" bIns="0" rtlCol="0" anchor="t">
            <a:spAutoFit/>
          </a:bodyPr>
          <a:lstStyle/>
          <a:p>
            <a:r>
              <a:rPr lang="it-IT" sz="2000" dirty="0">
                <a:latin typeface="Aileron" panose="020B0604020202020204" charset="0"/>
              </a:rPr>
              <a:t>Azienda lavorazione marmi e graniti</a:t>
            </a:r>
          </a:p>
          <a:p>
            <a:r>
              <a:rPr lang="it-IT" sz="2000" dirty="0">
                <a:latin typeface="Aileron" panose="020B0604020202020204" charset="0"/>
              </a:rPr>
              <a:t>CERCA</a:t>
            </a:r>
          </a:p>
          <a:p>
            <a:r>
              <a:rPr lang="it-IT" sz="2000" dirty="0">
                <a:latin typeface="Aileron" panose="020B0604020202020204" charset="0"/>
              </a:rPr>
              <a:t>OPERAIO MARMISTA, SE POSSIBILE ESPERIENZA NEL SETTORE EDILE.</a:t>
            </a:r>
          </a:p>
          <a:p>
            <a:r>
              <a:rPr lang="it-IT" sz="2000" dirty="0">
                <a:latin typeface="Aileron" panose="020B0604020202020204" charset="0"/>
              </a:rPr>
              <a:t>PREDISPOSIZIONE AL LAVORO ARTIGIAALE E MANUALE, SERIETA'', PUNTUALITA'', UTILIZZO STRUMENTI PER LA LAVORAZIONE DELLA PIETRA.</a:t>
            </a:r>
          </a:p>
          <a:p>
            <a:r>
              <a:rPr lang="it-IT" sz="2000" dirty="0">
                <a:latin typeface="Aileron" panose="020B0604020202020204" charset="0"/>
              </a:rPr>
              <a:t>DIPLOMA DI SCUOLA MEDIA SUPERIORE</a:t>
            </a:r>
          </a:p>
          <a:p>
            <a:r>
              <a:rPr lang="it-IT" sz="2000" dirty="0">
                <a:latin typeface="Aileron" panose="020B0604020202020204" charset="0"/>
              </a:rPr>
              <a:t>PATENTEB - AUTOMUNITO</a:t>
            </a:r>
          </a:p>
          <a:p>
            <a:endParaRPr lang="it-IT" sz="2000" dirty="0">
              <a:latin typeface="Aileron" panose="020B0604020202020204" charset="0"/>
            </a:endParaRPr>
          </a:p>
          <a:p>
            <a:r>
              <a:rPr lang="it-IT" sz="2000" dirty="0">
                <a:latin typeface="Aileron" panose="020B0604020202020204" charset="0"/>
              </a:rPr>
              <a:t>l' azienda valuta anche giovani senza alcuna esperienza</a:t>
            </a:r>
          </a:p>
          <a:p>
            <a:endParaRPr lang="it-IT" sz="2000" dirty="0">
              <a:latin typeface="Aileron" panose="020B0604020202020204" charset="0"/>
            </a:endParaRPr>
          </a:p>
          <a:p>
            <a:r>
              <a:rPr lang="it-IT" sz="2000" dirty="0">
                <a:latin typeface="Aileron" panose="020B0604020202020204" charset="0"/>
              </a:rPr>
              <a:t>ASSUNZIONE CON CONTRATTO A TEMPO DETERMINATO 3 MESI PROROGABILI</a:t>
            </a:r>
          </a:p>
          <a:p>
            <a:r>
              <a:rPr lang="it-IT" sz="2000" dirty="0">
                <a:latin typeface="Aileron" panose="020B0604020202020204" charset="0"/>
              </a:rPr>
              <a:t>ORARIO DI LAVORO 8,00/12,00 - 14,00/18,00 X 5 GG LA SETT.NA DAL LUN AL VEN</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3128937" y="8693063"/>
            <a:ext cx="8437595" cy="1201016"/>
          </a:xfrm>
          <a:prstGeom prst="rect">
            <a:avLst/>
          </a:prstGeom>
        </p:spPr>
      </p:pic>
    </p:spTree>
    <p:extLst>
      <p:ext uri="{BB962C8B-B14F-4D97-AF65-F5344CB8AC3E}">
        <p14:creationId xmlns:p14="http://schemas.microsoft.com/office/powerpoint/2010/main" val="33982964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Casteggio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ADDETTI VENDITA DPIU' CASTEGGIO E LIMITROFI – job post – </a:t>
            </a:r>
            <a:r>
              <a:rPr lang="it-IT" sz="3200" b="1" dirty="0">
                <a:solidFill>
                  <a:srgbClr val="D60093"/>
                </a:solidFill>
                <a:latin typeface="Aileron" panose="020B0604020202020204" charset="0"/>
                <a:hlinkClick r:id="rId6"/>
              </a:rPr>
              <a:t>Maxi Di </a:t>
            </a:r>
            <a:r>
              <a:rPr lang="it-IT" sz="3200" b="1" dirty="0" err="1">
                <a:solidFill>
                  <a:srgbClr val="D60093"/>
                </a:solidFill>
                <a:latin typeface="Aileron" panose="020B0604020202020204" charset="0"/>
                <a:hlinkClick r:id="rId6"/>
              </a:rPr>
              <a:t>srl</a:t>
            </a:r>
            <a:endParaRPr lang="it-IT" sz="3200" b="1" dirty="0">
              <a:solidFill>
                <a:srgbClr val="D60093"/>
              </a:solidFill>
              <a:latin typeface="Aileron" panose="020B0604020202020204" charset="0"/>
            </a:endParaRPr>
          </a:p>
        </p:txBody>
      </p:sp>
      <p:sp>
        <p:nvSpPr>
          <p:cNvPr id="12" name="TextBox 12"/>
          <p:cNvSpPr txBox="1"/>
          <p:nvPr/>
        </p:nvSpPr>
        <p:spPr>
          <a:xfrm>
            <a:off x="1057940" y="4099184"/>
            <a:ext cx="16281105" cy="2462213"/>
          </a:xfrm>
          <a:prstGeom prst="rect">
            <a:avLst/>
          </a:prstGeom>
        </p:spPr>
        <p:txBody>
          <a:bodyPr wrap="square" lIns="0" tIns="0" rIns="0" bIns="0" rtlCol="0" anchor="t">
            <a:spAutoFit/>
          </a:bodyPr>
          <a:lstStyle/>
          <a:p>
            <a:r>
              <a:rPr lang="it-IT" sz="2000" dirty="0">
                <a:latin typeface="Aileron" panose="020B0604020202020204" charset="0"/>
              </a:rPr>
              <a:t>PER NEGOZIO AD INSEGNA DPIU', RICERCHIAMO ADDETTI VENDITA</a:t>
            </a:r>
          </a:p>
          <a:p>
            <a:endParaRPr lang="it-IT" sz="2000" dirty="0">
              <a:latin typeface="Aileron" panose="020B0604020202020204" charset="0"/>
            </a:endParaRPr>
          </a:p>
          <a:p>
            <a:r>
              <a:rPr lang="it-IT" sz="2000" dirty="0">
                <a:latin typeface="Aileron" panose="020B0604020202020204" charset="0"/>
              </a:rPr>
              <a:t>I candidati ritenuti in linea con la posizione saranno contattati telefonicamente direttamente dal punto vendita e/o in aggiunta tramite un SMS dai nostri </a:t>
            </a:r>
            <a:r>
              <a:rPr lang="it-IT" sz="2000" dirty="0" err="1">
                <a:latin typeface="Aileron" panose="020B0604020202020204" charset="0"/>
              </a:rPr>
              <a:t>recruiter</a:t>
            </a:r>
            <a:r>
              <a:rPr lang="it-IT" sz="2000" dirty="0">
                <a:latin typeface="Aileron" panose="020B0604020202020204" charset="0"/>
              </a:rPr>
              <a:t>.</a:t>
            </a:r>
          </a:p>
          <a:p>
            <a:endParaRPr lang="it-IT" sz="2000" dirty="0">
              <a:latin typeface="Aileron" panose="020B0604020202020204" charset="0"/>
            </a:endParaRPr>
          </a:p>
          <a:p>
            <a:r>
              <a:rPr lang="it-IT" sz="2000" dirty="0">
                <a:latin typeface="Aileron" panose="020B0604020202020204" charset="0"/>
              </a:rPr>
              <a:t>Richiesto titolo di studio minimo: Licenza Media</a:t>
            </a:r>
          </a:p>
          <a:p>
            <a:endParaRPr lang="it-IT" sz="2000" dirty="0">
              <a:latin typeface="Aileron" panose="020B0604020202020204" charset="0"/>
            </a:endParaRPr>
          </a:p>
          <a:p>
            <a:r>
              <a:rPr lang="it-IT" sz="2000" dirty="0">
                <a:latin typeface="Aileron" panose="020B0604020202020204" charset="0"/>
              </a:rPr>
              <a:t>Contratto full time/part time a tempo determinato con finalità all' assunzione; orario su turnazione</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944300" y="7609737"/>
            <a:ext cx="16088738" cy="841321"/>
          </a:xfrm>
          <a:prstGeom prst="rect">
            <a:avLst/>
          </a:prstGeom>
        </p:spPr>
      </p:pic>
    </p:spTree>
    <p:extLst>
      <p:ext uri="{BB962C8B-B14F-4D97-AF65-F5344CB8AC3E}">
        <p14:creationId xmlns:p14="http://schemas.microsoft.com/office/powerpoint/2010/main" val="11332250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Casteggio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err="1">
                <a:solidFill>
                  <a:srgbClr val="D60093"/>
                </a:solidFill>
                <a:latin typeface="Aileron" panose="020B0604020202020204" charset="0"/>
              </a:rPr>
              <a:t>oss</a:t>
            </a:r>
            <a:r>
              <a:rPr lang="it-IT" sz="3200" b="1" dirty="0">
                <a:solidFill>
                  <a:srgbClr val="D60093"/>
                </a:solidFill>
                <a:latin typeface="Aileron" panose="020B0604020202020204" charset="0"/>
              </a:rPr>
              <a:t> / </a:t>
            </a:r>
            <a:r>
              <a:rPr lang="it-IT" sz="3200" b="1" dirty="0" err="1">
                <a:solidFill>
                  <a:srgbClr val="D60093"/>
                </a:solidFill>
                <a:latin typeface="Aileron" panose="020B0604020202020204" charset="0"/>
              </a:rPr>
              <a:t>asa</a:t>
            </a:r>
            <a:r>
              <a:rPr lang="it-IT" sz="3200" b="1" dirty="0">
                <a:solidFill>
                  <a:srgbClr val="D60093"/>
                </a:solidFill>
                <a:latin typeface="Aileron" panose="020B0604020202020204" charset="0"/>
              </a:rPr>
              <a:t> – job post – </a:t>
            </a:r>
            <a:r>
              <a:rPr lang="it-IT" sz="3200" b="1" dirty="0">
                <a:solidFill>
                  <a:srgbClr val="D60093"/>
                </a:solidFill>
                <a:latin typeface="Aileron" panose="020B0604020202020204" charset="0"/>
                <a:hlinkClick r:id="rId6"/>
              </a:rPr>
              <a:t>General Assistance</a:t>
            </a:r>
            <a:endParaRPr lang="it-IT" sz="3200" b="1" dirty="0">
              <a:solidFill>
                <a:srgbClr val="D60093"/>
              </a:solidFill>
              <a:latin typeface="Aileron" panose="020B0604020202020204" charset="0"/>
            </a:endParaRPr>
          </a:p>
        </p:txBody>
      </p:sp>
      <p:sp>
        <p:nvSpPr>
          <p:cNvPr id="12" name="TextBox 12"/>
          <p:cNvSpPr txBox="1"/>
          <p:nvPr/>
        </p:nvSpPr>
        <p:spPr>
          <a:xfrm>
            <a:off x="1057940" y="4099184"/>
            <a:ext cx="16281105" cy="4001095"/>
          </a:xfrm>
          <a:prstGeom prst="rect">
            <a:avLst/>
          </a:prstGeom>
        </p:spPr>
        <p:txBody>
          <a:bodyPr wrap="square" lIns="0" tIns="0" rIns="0" bIns="0" rtlCol="0" anchor="t">
            <a:spAutoFit/>
          </a:bodyPr>
          <a:lstStyle/>
          <a:p>
            <a:r>
              <a:rPr lang="it-IT" sz="2000" dirty="0">
                <a:latin typeface="Aileron" panose="020B0604020202020204" charset="0"/>
              </a:rPr>
              <a:t>General Assistance SRL ricerca OSS/ASA zona Casteggio (PV), Lombardia.</a:t>
            </a:r>
          </a:p>
          <a:p>
            <a:endParaRPr lang="it-IT" sz="2000" dirty="0">
              <a:latin typeface="Aileron" panose="020B0604020202020204" charset="0"/>
            </a:endParaRPr>
          </a:p>
          <a:p>
            <a:r>
              <a:rPr lang="it-IT" sz="2000" dirty="0">
                <a:latin typeface="Aileron" panose="020B0604020202020204" charset="0"/>
              </a:rPr>
              <a:t>orario: Full Time su turni mattina, pomeriggio e sera.</a:t>
            </a:r>
          </a:p>
          <a:p>
            <a:endParaRPr lang="it-IT" sz="2000" dirty="0">
              <a:latin typeface="Aileron" panose="020B0604020202020204" charset="0"/>
            </a:endParaRPr>
          </a:p>
          <a:p>
            <a:r>
              <a:rPr lang="it-IT" sz="2000" dirty="0">
                <a:latin typeface="Aileron" panose="020B0604020202020204" charset="0"/>
              </a:rPr>
              <a:t>stipendio: da concordare in sede di colloquio.</a:t>
            </a:r>
          </a:p>
          <a:p>
            <a:endParaRPr lang="it-IT" sz="2000" dirty="0">
              <a:latin typeface="Aileron" panose="020B0604020202020204" charset="0"/>
            </a:endParaRPr>
          </a:p>
          <a:p>
            <a:r>
              <a:rPr lang="it-IT" sz="2000" dirty="0">
                <a:latin typeface="Aileron" panose="020B0604020202020204" charset="0"/>
              </a:rPr>
              <a:t>contratto: inizialmente tempo determinato.</a:t>
            </a:r>
          </a:p>
          <a:p>
            <a:endParaRPr lang="it-IT" sz="2000" dirty="0">
              <a:latin typeface="Aileron" panose="020B0604020202020204" charset="0"/>
            </a:endParaRPr>
          </a:p>
          <a:p>
            <a:r>
              <a:rPr lang="it-IT" sz="2000" dirty="0">
                <a:latin typeface="Aileron" panose="020B0604020202020204" charset="0"/>
              </a:rPr>
              <a:t>si richiedono candidati con esperienza.</a:t>
            </a:r>
          </a:p>
          <a:p>
            <a:endParaRPr lang="it-IT" sz="2000" dirty="0">
              <a:latin typeface="Aileron" panose="020B0604020202020204" charset="0"/>
            </a:endParaRPr>
          </a:p>
          <a:p>
            <a:r>
              <a:rPr lang="it-IT" sz="2000" dirty="0">
                <a:latin typeface="Aileron" panose="020B0604020202020204" charset="0"/>
              </a:rPr>
              <a:t>Contratto di lavoro: Tempo pieno, Tempo determinato </a:t>
            </a:r>
          </a:p>
          <a:p>
            <a:r>
              <a:rPr lang="it-IT" sz="2000" dirty="0">
                <a:latin typeface="Aileron" panose="020B0604020202020204" charset="0"/>
              </a:rPr>
              <a:t>Disponibilità: Turni</a:t>
            </a:r>
          </a:p>
          <a:p>
            <a:r>
              <a:rPr lang="it-IT" sz="2000" dirty="0">
                <a:latin typeface="Aileron" panose="020B0604020202020204" charset="0"/>
              </a:rPr>
              <a:t>Abilitazione/Certificazione: attestato ASA (Preferenziale)</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727235" y="8993911"/>
            <a:ext cx="16088738" cy="841321"/>
          </a:xfrm>
          <a:prstGeom prst="rect">
            <a:avLst/>
          </a:prstGeom>
        </p:spPr>
      </p:pic>
    </p:spTree>
    <p:extLst>
      <p:ext uri="{BB962C8B-B14F-4D97-AF65-F5344CB8AC3E}">
        <p14:creationId xmlns:p14="http://schemas.microsoft.com/office/powerpoint/2010/main" val="5174301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Cervesina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OSS e ASA – 10217</a:t>
            </a:r>
          </a:p>
        </p:txBody>
      </p:sp>
      <p:sp>
        <p:nvSpPr>
          <p:cNvPr id="12" name="TextBox 12"/>
          <p:cNvSpPr txBox="1"/>
          <p:nvPr/>
        </p:nvSpPr>
        <p:spPr>
          <a:xfrm>
            <a:off x="1039333" y="4445680"/>
            <a:ext cx="16281105" cy="1538883"/>
          </a:xfrm>
          <a:prstGeom prst="rect">
            <a:avLst/>
          </a:prstGeom>
        </p:spPr>
        <p:txBody>
          <a:bodyPr wrap="square" lIns="0" tIns="0" rIns="0" bIns="0" rtlCol="0" anchor="t">
            <a:spAutoFit/>
          </a:bodyPr>
          <a:lstStyle/>
          <a:p>
            <a:r>
              <a:rPr lang="it-IT" sz="2000" dirty="0">
                <a:latin typeface="Aileron" panose="020B0604020202020204" charset="0"/>
              </a:rPr>
              <a:t>Si cerca 1 ASA e 1 OSS da inserire presso una comunità sociale per anziani anche senza esperienza ma con attestato.</a:t>
            </a:r>
          </a:p>
          <a:p>
            <a:endParaRPr lang="it-IT" sz="2000" dirty="0">
              <a:latin typeface="Aileron" panose="020B0604020202020204" charset="0"/>
            </a:endParaRPr>
          </a:p>
          <a:p>
            <a:r>
              <a:rPr lang="it-IT" sz="2000" dirty="0">
                <a:latin typeface="Aileron" panose="020B0604020202020204" charset="0"/>
              </a:rPr>
              <a:t>Si richiede disponibilità a lavorare su turni e preferibilmente patente B automunito/a.</a:t>
            </a:r>
          </a:p>
          <a:p>
            <a:endParaRPr lang="it-IT" sz="2000" dirty="0">
              <a:latin typeface="Aileron" panose="020B0604020202020204" charset="0"/>
            </a:endParaRPr>
          </a:p>
          <a:p>
            <a:r>
              <a:rPr lang="it-IT" sz="2000" dirty="0">
                <a:latin typeface="Aileron" panose="020B0604020202020204" charset="0"/>
              </a:rPr>
              <a:t>Si offre contratto tempo determinato da definire ed orario full time su turni</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1028700" y="7032123"/>
            <a:ext cx="8437595" cy="1201016"/>
          </a:xfrm>
          <a:prstGeom prst="rect">
            <a:avLst/>
          </a:prstGeom>
        </p:spPr>
      </p:pic>
    </p:spTree>
    <p:extLst>
      <p:ext uri="{BB962C8B-B14F-4D97-AF65-F5344CB8AC3E}">
        <p14:creationId xmlns:p14="http://schemas.microsoft.com/office/powerpoint/2010/main" val="27389949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Cervesina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331448"/>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Assistente Familiare – 10216</a:t>
            </a:r>
          </a:p>
        </p:txBody>
      </p:sp>
      <p:sp>
        <p:nvSpPr>
          <p:cNvPr id="12" name="TextBox 12"/>
          <p:cNvSpPr txBox="1"/>
          <p:nvPr/>
        </p:nvSpPr>
        <p:spPr>
          <a:xfrm>
            <a:off x="1039333" y="4445680"/>
            <a:ext cx="16281105" cy="2769989"/>
          </a:xfrm>
          <a:prstGeom prst="rect">
            <a:avLst/>
          </a:prstGeom>
        </p:spPr>
        <p:txBody>
          <a:bodyPr wrap="square" lIns="0" tIns="0" rIns="0" bIns="0" rtlCol="0" anchor="t">
            <a:spAutoFit/>
          </a:bodyPr>
          <a:lstStyle/>
          <a:p>
            <a:r>
              <a:rPr lang="it-IT" sz="2000" dirty="0">
                <a:latin typeface="Aileron" panose="020B0604020202020204" charset="0"/>
              </a:rPr>
              <a:t>Si cerca assistente familiare da inserire presso una comunità sociale per anziani</a:t>
            </a:r>
          </a:p>
          <a:p>
            <a:endParaRPr lang="it-IT" sz="2000" dirty="0">
              <a:latin typeface="Aileron" panose="020B0604020202020204" charset="0"/>
            </a:endParaRPr>
          </a:p>
          <a:p>
            <a:r>
              <a:rPr lang="it-IT" sz="2000" dirty="0">
                <a:latin typeface="Aileron" panose="020B0604020202020204" charset="0"/>
              </a:rPr>
              <a:t>la mansione: assistenza ad anziani autosufficienti</a:t>
            </a:r>
          </a:p>
          <a:p>
            <a:endParaRPr lang="it-IT" sz="2000" dirty="0">
              <a:latin typeface="Aileron" panose="020B0604020202020204" charset="0"/>
            </a:endParaRPr>
          </a:p>
          <a:p>
            <a:r>
              <a:rPr lang="it-IT" sz="2000" dirty="0">
                <a:latin typeface="Aileron" panose="020B0604020202020204" charset="0"/>
              </a:rPr>
              <a:t>Si richiede esperienza nella mansione, attestato al corso di assistente familiare e disponibilità a lavorare su turni anche notturni. In alternativa sono valutate anche le candidature di lavoratori in possesso di attestato ASA o OSS anche senza esperienza</a:t>
            </a:r>
          </a:p>
          <a:p>
            <a:endParaRPr lang="it-IT" sz="2000" dirty="0">
              <a:latin typeface="Aileron" panose="020B0604020202020204" charset="0"/>
            </a:endParaRPr>
          </a:p>
          <a:p>
            <a:r>
              <a:rPr lang="it-IT" sz="2000" dirty="0">
                <a:latin typeface="Aileron" panose="020B0604020202020204" charset="0"/>
              </a:rPr>
              <a:t>Si offre: assunzione a tempo determinato - full time</a:t>
            </a:r>
          </a:p>
          <a:p>
            <a:r>
              <a:rPr lang="it-IT" sz="2000" dirty="0">
                <a:latin typeface="Aileron" panose="020B0604020202020204" charset="0"/>
              </a:rPr>
              <a:t>patente B/AUTOMUNITO</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1028700" y="7582412"/>
            <a:ext cx="8437595" cy="1201016"/>
          </a:xfrm>
          <a:prstGeom prst="rect">
            <a:avLst/>
          </a:prstGeom>
        </p:spPr>
      </p:pic>
    </p:spTree>
    <p:extLst>
      <p:ext uri="{BB962C8B-B14F-4D97-AF65-F5344CB8AC3E}">
        <p14:creationId xmlns:p14="http://schemas.microsoft.com/office/powerpoint/2010/main" val="1404520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028700" y="1887106"/>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028700" y="2860922"/>
            <a:ext cx="16050131" cy="461665"/>
          </a:xfrm>
          <a:prstGeom prst="rect">
            <a:avLst/>
          </a:prstGeom>
        </p:spPr>
        <p:txBody>
          <a:bodyPr lIns="0" tIns="0" rIns="0" bIns="0" rtlCol="0" anchor="t">
            <a:spAutoFit/>
          </a:bodyPr>
          <a:lstStyle/>
          <a:p>
            <a:pPr algn="l">
              <a:lnSpc>
                <a:spcPts val="3552"/>
              </a:lnSpc>
            </a:pPr>
            <a:r>
              <a:rPr lang="en-US" sz="3200" b="1" spc="-80" dirty="0" err="1">
                <a:solidFill>
                  <a:srgbClr val="FF1495"/>
                </a:solidFill>
                <a:latin typeface="Aileron Bold"/>
                <a:sym typeface="Aileron Bold"/>
              </a:rPr>
              <a:t>Carrellista</a:t>
            </a:r>
            <a:r>
              <a:rPr lang="en-US" sz="3200" b="1" spc="-80" dirty="0">
                <a:solidFill>
                  <a:srgbClr val="FF1495"/>
                </a:solidFill>
                <a:latin typeface="Aileron Bold"/>
                <a:sym typeface="Aileron Bold"/>
              </a:rPr>
              <a:t> – </a:t>
            </a:r>
            <a:r>
              <a:rPr lang="en-US" sz="3200" b="1" spc="-80" dirty="0">
                <a:solidFill>
                  <a:srgbClr val="FF1495"/>
                </a:solidFill>
                <a:latin typeface="Aileron Bold"/>
                <a:sym typeface="Aileron Bold"/>
                <a:hlinkClick r:id="rId7">
                  <a:extLst>
                    <a:ext uri="{A12FA001-AC4F-418D-AE19-62706E023703}">
                      <ahyp:hlinkClr xmlns:ahyp="http://schemas.microsoft.com/office/drawing/2018/hyperlinkcolor" val="tx"/>
                    </a:ext>
                  </a:extLst>
                </a:hlinkClick>
              </a:rPr>
              <a:t>ID LOGISTICS  </a:t>
            </a:r>
            <a:endParaRPr lang="en-US" sz="3200" b="1" spc="-80" dirty="0">
              <a:solidFill>
                <a:srgbClr val="FF1495"/>
              </a:solidFill>
              <a:latin typeface="Aileron Bold"/>
              <a:sym typeface="Aileron Bold"/>
              <a:hlinkClick r:id="rId8" tooltip="https://it.indeed.com/cmp/Ecoprogram-Flotte-Spa?campaignid=mobvjcmp&amp;from=mobviewjob&amp;tk=1ib7k3ptt276r009&amp;fromjk=dc472ff3dcadaf96">
                <a:extLst>
                  <a:ext uri="{A12FA001-AC4F-418D-AE19-62706E023703}">
                    <ahyp:hlinkClr xmlns:ahyp="http://schemas.microsoft.com/office/drawing/2018/hyperlinkcolor" val="tx"/>
                  </a:ext>
                </a:extLst>
              </a:hlinkClick>
            </a:endParaRPr>
          </a:p>
        </p:txBody>
      </p:sp>
      <p:sp>
        <p:nvSpPr>
          <p:cNvPr id="12" name="TextBox 12"/>
          <p:cNvSpPr txBox="1"/>
          <p:nvPr/>
        </p:nvSpPr>
        <p:spPr>
          <a:xfrm>
            <a:off x="1028700" y="3685505"/>
            <a:ext cx="16396392" cy="4770537"/>
          </a:xfrm>
          <a:prstGeom prst="rect">
            <a:avLst/>
          </a:prstGeom>
        </p:spPr>
        <p:txBody>
          <a:bodyPr lIns="0" tIns="0" rIns="0" bIns="0" rtlCol="0" anchor="t">
            <a:spAutoFit/>
          </a:bodyPr>
          <a:lstStyle/>
          <a:p>
            <a:r>
              <a:rPr lang="it-IT" dirty="0">
                <a:latin typeface="Aileron" panose="020B0604020202020204" charset="0"/>
              </a:rPr>
              <a:t>La risorsa, a diretto riporto dell’Area Manager, sarà responsabile della movimentazione e gestione delle merci all'interno del magazzino, utilizzando carrelli elevatori, retrattili, </a:t>
            </a:r>
            <a:r>
              <a:rPr lang="it-IT" dirty="0" err="1">
                <a:latin typeface="Aileron" panose="020B0604020202020204" charset="0"/>
              </a:rPr>
              <a:t>commissionatori</a:t>
            </a:r>
            <a:r>
              <a:rPr lang="it-IT" dirty="0">
                <a:latin typeface="Aileron" panose="020B0604020202020204" charset="0"/>
              </a:rPr>
              <a:t> e altre attrezzature specifiche.</a:t>
            </a:r>
          </a:p>
          <a:p>
            <a:r>
              <a:rPr lang="it-IT" dirty="0">
                <a:latin typeface="Aileron" panose="020B0604020202020204" charset="0"/>
              </a:rPr>
              <a:t>Requisiti:</a:t>
            </a:r>
          </a:p>
          <a:p>
            <a:r>
              <a:rPr lang="it-IT" dirty="0">
                <a:latin typeface="Aileron" panose="020B0604020202020204" charset="0"/>
              </a:rPr>
              <a:t>Esperienza pregressa nel ruolo di carrellista</a:t>
            </a:r>
          </a:p>
          <a:p>
            <a:r>
              <a:rPr lang="it-IT" dirty="0">
                <a:latin typeface="Aileron" panose="020B0604020202020204" charset="0"/>
              </a:rPr>
              <a:t>Patentino per l'uso del carrello elevatore in corso di validità</a:t>
            </a:r>
          </a:p>
          <a:p>
            <a:r>
              <a:rPr lang="it-IT" dirty="0">
                <a:latin typeface="Aileron" panose="020B0604020202020204" charset="0"/>
              </a:rPr>
              <a:t>Conoscenza delle norme di sicurezza sul lavoro</a:t>
            </a:r>
          </a:p>
          <a:p>
            <a:r>
              <a:rPr lang="it-IT" dirty="0">
                <a:latin typeface="Aileron" panose="020B0604020202020204" charset="0"/>
              </a:rPr>
              <a:t>Flessibilità oraria e disponibilità a lavorare su turni, compresi i notturni</a:t>
            </a:r>
          </a:p>
          <a:p>
            <a:r>
              <a:rPr lang="it-IT" dirty="0">
                <a:latin typeface="Aileron" panose="020B0604020202020204" charset="0"/>
              </a:rPr>
              <a:t>Preferibile residenza in zona</a:t>
            </a:r>
          </a:p>
          <a:p>
            <a:r>
              <a:rPr lang="it-IT" dirty="0">
                <a:latin typeface="Aileron" panose="020B0604020202020204" charset="0"/>
              </a:rPr>
              <a:t>Offriamo:</a:t>
            </a:r>
          </a:p>
          <a:p>
            <a:r>
              <a:rPr lang="it-IT" dirty="0">
                <a:latin typeface="Aileron" panose="020B0604020202020204" charset="0"/>
              </a:rPr>
              <a:t>Contratto a tempo determinato con possibilità di proroga</a:t>
            </a:r>
          </a:p>
          <a:p>
            <a:r>
              <a:rPr lang="it-IT" dirty="0">
                <a:latin typeface="Aileron" panose="020B0604020202020204" charset="0"/>
              </a:rPr>
              <a:t>Ambiente di lavoro stimolante e in crescita</a:t>
            </a:r>
          </a:p>
          <a:p>
            <a:r>
              <a:rPr lang="it-IT" dirty="0">
                <a:latin typeface="Aileron" panose="020B0604020202020204" charset="0"/>
              </a:rPr>
              <a:t>Opportunità di crescita professionale all'interno dell'azienda</a:t>
            </a:r>
          </a:p>
          <a:p>
            <a:r>
              <a:rPr lang="it-IT" dirty="0">
                <a:latin typeface="Aileron" panose="020B0604020202020204" charset="0"/>
              </a:rPr>
              <a:t>Formazione continua sul campo</a:t>
            </a:r>
          </a:p>
          <a:p>
            <a:r>
              <a:rPr lang="it-IT" dirty="0">
                <a:latin typeface="Aileron" panose="020B0604020202020204" charset="0"/>
              </a:rPr>
              <a:t>Contratto di lavoro: Tempo pieno, Tempo determinato</a:t>
            </a:r>
          </a:p>
          <a:p>
            <a:endParaRPr lang="it-IT" dirty="0">
              <a:latin typeface="Aileron" panose="020B0604020202020204" charset="0"/>
            </a:endParaRPr>
          </a:p>
          <a:p>
            <a:endParaRPr lang="it-IT" sz="2000" dirty="0"/>
          </a:p>
          <a:p>
            <a:endParaRPr lang="it-IT" sz="2000" dirty="0"/>
          </a:p>
        </p:txBody>
      </p:sp>
      <p:sp>
        <p:nvSpPr>
          <p:cNvPr id="13" name="TextBox 13"/>
          <p:cNvSpPr txBox="1"/>
          <p:nvPr/>
        </p:nvSpPr>
        <p:spPr>
          <a:xfrm>
            <a:off x="3373738" y="8453675"/>
            <a:ext cx="8115300" cy="795089"/>
          </a:xfrm>
          <a:prstGeom prst="rect">
            <a:avLst/>
          </a:prstGeom>
        </p:spPr>
        <p:txBody>
          <a:bodyPr lIns="0" tIns="0" rIns="0" bIns="0" rtlCol="0" anchor="t">
            <a:spAutoFit/>
          </a:bodyPr>
          <a:lstStyle/>
          <a:p>
            <a:pPr algn="l">
              <a:lnSpc>
                <a:spcPts val="3070"/>
              </a:lnSpc>
            </a:pPr>
            <a:r>
              <a:rPr lang="en-US" sz="2047" u="sng" dirty="0">
                <a:solidFill>
                  <a:srgbClr val="642EC7"/>
                </a:solidFill>
                <a:latin typeface="Aileron"/>
                <a:ea typeface="Aileron"/>
                <a:cs typeface="Aileron"/>
                <a:sym typeface="Aileron"/>
                <a:hlinkClick r:id="rId9"/>
              </a:rPr>
              <a:t>PER CANDIDARSI -INDEED</a:t>
            </a:r>
            <a:endParaRPr lang="en-US" sz="2047" u="sng" dirty="0">
              <a:solidFill>
                <a:srgbClr val="642EC7"/>
              </a:solidFill>
              <a:latin typeface="Aileron"/>
              <a:ea typeface="Aileron"/>
              <a:cs typeface="Aileron"/>
              <a:sym typeface="Aileron"/>
              <a:hlinkClick r:id="rId10" tooltip="https://it.indeed.com/offerte-lavoro?l=Casei+Gerola%2C+Lombardia&amp;radius=0&amp;vjk=dc472ff3dcadaf96&amp;advn=27904146952409"/>
            </a:endParaRPr>
          </a:p>
          <a:p>
            <a:pPr algn="l">
              <a:lnSpc>
                <a:spcPts val="3070"/>
              </a:lnSpc>
            </a:pPr>
            <a:endParaRPr lang="en-US" sz="2047" u="sng" dirty="0">
              <a:solidFill>
                <a:srgbClr val="642EC7"/>
              </a:solidFill>
              <a:latin typeface="Aileron"/>
              <a:ea typeface="Aileron"/>
              <a:cs typeface="Aileron"/>
              <a:sym typeface="Aileron"/>
              <a:hlinkClick r:id="rId10" tooltip="https://it.indeed.com/offerte-lavoro?l=Casei+Gerola%2C+Lombardia&amp;radius=0&amp;vjk=dc472ff3dcadaf96&amp;advn=27904146952409"/>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extLst>
      <p:ext uri="{BB962C8B-B14F-4D97-AF65-F5344CB8AC3E}">
        <p14:creationId xmlns:p14="http://schemas.microsoft.com/office/powerpoint/2010/main" val="827442456"/>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Corvino</a:t>
            </a:r>
            <a:r>
              <a:rPr lang="en-US" sz="7200" b="1" dirty="0">
                <a:solidFill>
                  <a:srgbClr val="000000"/>
                </a:solidFill>
                <a:latin typeface="Aileron Ultra-Bold"/>
                <a:ea typeface="Aileron Ultra-Bold"/>
                <a:cs typeface="Aileron Ultra-Bold"/>
                <a:sym typeface="Aileron Ultra-Bold"/>
              </a:rPr>
              <a:t> San </a:t>
            </a:r>
            <a:r>
              <a:rPr lang="en-US" sz="7200" b="1" dirty="0" err="1">
                <a:solidFill>
                  <a:srgbClr val="000000"/>
                </a:solidFill>
                <a:latin typeface="Aileron Ultra-Bold"/>
                <a:ea typeface="Aileron Ultra-Bold"/>
                <a:cs typeface="Aileron Ultra-Bold"/>
                <a:sym typeface="Aileron Ultra-Bold"/>
              </a:rPr>
              <a:t>Quirico</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971489"/>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TECNICO IMPIANTI ELETTRICI/ELETTRONICI/ANTINCENDIO– 10240</a:t>
            </a:r>
          </a:p>
        </p:txBody>
      </p:sp>
      <p:sp>
        <p:nvSpPr>
          <p:cNvPr id="12" name="TextBox 12"/>
          <p:cNvSpPr txBox="1"/>
          <p:nvPr/>
        </p:nvSpPr>
        <p:spPr>
          <a:xfrm>
            <a:off x="1028700" y="3655757"/>
            <a:ext cx="16281105" cy="4308872"/>
          </a:xfrm>
          <a:prstGeom prst="rect">
            <a:avLst/>
          </a:prstGeom>
        </p:spPr>
        <p:txBody>
          <a:bodyPr wrap="square" lIns="0" tIns="0" rIns="0" bIns="0" rtlCol="0" anchor="t">
            <a:spAutoFit/>
          </a:bodyPr>
          <a:lstStyle/>
          <a:p>
            <a:r>
              <a:rPr lang="it-IT" sz="2000" dirty="0">
                <a:latin typeface="Aileron" panose="020B0604020202020204" charset="0"/>
              </a:rPr>
              <a:t>PER CONTO DI DITTA CHE SI OCCUPA DI INSTALLAZ. e MANUTENZIONE DI IMPIANTI ELETTRICI, ELETTRONICI E DI SICUREZZA (VIGILANZA e ANTINCENDIO);</a:t>
            </a:r>
          </a:p>
          <a:p>
            <a:r>
              <a:rPr lang="it-IT" sz="2000" dirty="0">
                <a:latin typeface="Aileron" panose="020B0604020202020204" charset="0"/>
              </a:rPr>
              <a:t>SI CERCA TECNICI CHE DISPONGANO DEI SEGUENTI REQUISITI:</a:t>
            </a:r>
          </a:p>
          <a:p>
            <a:r>
              <a:rPr lang="it-IT" sz="2000" dirty="0">
                <a:latin typeface="Aileron" panose="020B0604020202020204" charset="0"/>
              </a:rPr>
              <a:t>-conoscenza ambiente di programmazione PLC</a:t>
            </a:r>
          </a:p>
          <a:p>
            <a:r>
              <a:rPr lang="it-IT" sz="2000" dirty="0">
                <a:latin typeface="Aileron" panose="020B0604020202020204" charset="0"/>
              </a:rPr>
              <a:t>-flessibilità, autonomia ed attitudine ad organizzare le proprie attività per obiettivi, disponibile a trasferte</a:t>
            </a:r>
          </a:p>
          <a:p>
            <a:r>
              <a:rPr lang="it-IT" sz="2000" dirty="0">
                <a:latin typeface="Aileron" panose="020B0604020202020204" charset="0"/>
              </a:rPr>
              <a:t>-Conoscenze dei software di base (Office, Mail, Autocad, software di programmazione</a:t>
            </a:r>
          </a:p>
          <a:p>
            <a:r>
              <a:rPr lang="it-IT" sz="2000" dirty="0">
                <a:latin typeface="Aileron" panose="020B0604020202020204" charset="0"/>
              </a:rPr>
              <a:t>PLC)</a:t>
            </a:r>
          </a:p>
          <a:p>
            <a:r>
              <a:rPr lang="it-IT" sz="2000" dirty="0">
                <a:latin typeface="Aileron" panose="020B0604020202020204" charset="0"/>
              </a:rPr>
              <a:t>- Ottima lettura di schemi elettrici, disegni meccanici e P&amp;I</a:t>
            </a:r>
          </a:p>
          <a:p>
            <a:r>
              <a:rPr lang="it-IT" sz="2000" dirty="0">
                <a:latin typeface="Aileron" panose="020B0604020202020204" charset="0"/>
              </a:rPr>
              <a:t>- Si richiede forte motivazione, capacità di lavorare in team, capacità di seguire e</a:t>
            </a:r>
          </a:p>
          <a:p>
            <a:r>
              <a:rPr lang="it-IT" sz="2000" dirty="0">
                <a:latin typeface="Aileron" panose="020B0604020202020204" charset="0"/>
              </a:rPr>
              <a:t>coordinare diverse attività contemporaneamente</a:t>
            </a:r>
          </a:p>
          <a:p>
            <a:r>
              <a:rPr lang="it-IT" sz="2000" dirty="0">
                <a:latin typeface="Aileron" panose="020B0604020202020204" charset="0"/>
              </a:rPr>
              <a:t>- Buona padronanza lingua inglese e ottime conoscenze informatiche.</a:t>
            </a:r>
          </a:p>
          <a:p>
            <a:r>
              <a:rPr lang="it-IT" sz="2000" dirty="0">
                <a:latin typeface="Aileron" panose="020B0604020202020204" charset="0"/>
              </a:rPr>
              <a:t>- Diploma perito industriale</a:t>
            </a:r>
          </a:p>
          <a:p>
            <a:endParaRPr lang="it-IT" sz="2000" dirty="0">
              <a:latin typeface="Aileron" panose="020B0604020202020204" charset="0"/>
            </a:endParaRPr>
          </a:p>
          <a:p>
            <a:r>
              <a:rPr lang="it-IT" sz="2000" dirty="0">
                <a:latin typeface="Aileron" panose="020B0604020202020204" charset="0"/>
              </a:rPr>
              <a:t>SI OFFRE CONTRATTO A TEMPO INDETERMINATO FULL TIME LUN/VEN</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3105901" y="8806609"/>
            <a:ext cx="8437595" cy="1201016"/>
          </a:xfrm>
          <a:prstGeom prst="rect">
            <a:avLst/>
          </a:prstGeom>
        </p:spPr>
      </p:pic>
    </p:spTree>
    <p:extLst>
      <p:ext uri="{BB962C8B-B14F-4D97-AF65-F5344CB8AC3E}">
        <p14:creationId xmlns:p14="http://schemas.microsoft.com/office/powerpoint/2010/main" val="42305962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971489"/>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Addetti/e Vendita Montebello della Battaglia (Pavia) . Job post - </a:t>
            </a:r>
            <a:r>
              <a:rPr lang="it-IT" sz="3200" b="1" dirty="0">
                <a:solidFill>
                  <a:srgbClr val="D60093"/>
                </a:solidFill>
                <a:latin typeface="Aileron" panose="020B0604020202020204" charset="0"/>
                <a:hlinkClick r:id="rId6"/>
              </a:rPr>
              <a:t>Mediaworld</a:t>
            </a:r>
            <a:endParaRPr lang="it-IT" sz="3200" b="1" dirty="0">
              <a:solidFill>
                <a:srgbClr val="D60093"/>
              </a:solidFill>
              <a:latin typeface="Aileron" panose="020B0604020202020204" charset="0"/>
            </a:endParaRPr>
          </a:p>
        </p:txBody>
      </p:sp>
      <p:sp>
        <p:nvSpPr>
          <p:cNvPr id="12" name="TextBox 12"/>
          <p:cNvSpPr txBox="1"/>
          <p:nvPr/>
        </p:nvSpPr>
        <p:spPr>
          <a:xfrm>
            <a:off x="1028700" y="3655757"/>
            <a:ext cx="16281105" cy="4308872"/>
          </a:xfrm>
          <a:prstGeom prst="rect">
            <a:avLst/>
          </a:prstGeom>
        </p:spPr>
        <p:txBody>
          <a:bodyPr wrap="square" lIns="0" tIns="0" rIns="0" bIns="0" rtlCol="0" anchor="t">
            <a:spAutoFit/>
          </a:bodyPr>
          <a:lstStyle/>
          <a:p>
            <a:r>
              <a:rPr lang="it-IT" sz="2000" dirty="0">
                <a:latin typeface="Aileron" panose="020B0604020202020204" charset="0"/>
              </a:rPr>
              <a:t>Per il nostro punto vendita di MONTEBELLO DELLA BATTAGLIA (PAVIA) cerchiamo entusiasti Addetti/e Vendita</a:t>
            </a:r>
          </a:p>
          <a:p>
            <a:endParaRPr lang="it-IT" sz="2000" dirty="0">
              <a:latin typeface="Aileron" panose="020B0604020202020204" charset="0"/>
            </a:endParaRPr>
          </a:p>
          <a:p>
            <a:r>
              <a:rPr lang="it-IT" sz="2000" dirty="0">
                <a:latin typeface="Aileron" panose="020B0604020202020204" charset="0"/>
              </a:rPr>
              <a:t>In qualità di Sales </a:t>
            </a:r>
            <a:r>
              <a:rPr lang="it-IT" sz="2000" dirty="0" err="1">
                <a:latin typeface="Aileron" panose="020B0604020202020204" charset="0"/>
              </a:rPr>
              <a:t>Employee</a:t>
            </a:r>
            <a:r>
              <a:rPr lang="it-IT" sz="2000" dirty="0">
                <a:latin typeface="Aileron" panose="020B0604020202020204" charset="0"/>
              </a:rPr>
              <a:t>/Addetto Vendita dovrai mettere le esigenze del cliente al centro e garantire un'eccellente </a:t>
            </a:r>
            <a:r>
              <a:rPr lang="it-IT" sz="2000" dirty="0" err="1">
                <a:latin typeface="Aileron" panose="020B0604020202020204" charset="0"/>
              </a:rPr>
              <a:t>customer</a:t>
            </a:r>
            <a:r>
              <a:rPr lang="it-IT" sz="2000" dirty="0">
                <a:latin typeface="Aileron" panose="020B0604020202020204" charset="0"/>
              </a:rPr>
              <a:t> </a:t>
            </a:r>
            <a:r>
              <a:rPr lang="it-IT" sz="2000" dirty="0" err="1">
                <a:latin typeface="Aileron" panose="020B0604020202020204" charset="0"/>
              </a:rPr>
              <a:t>experience</a:t>
            </a:r>
            <a:r>
              <a:rPr lang="it-IT" sz="2000" dirty="0">
                <a:latin typeface="Aileron" panose="020B0604020202020204" charset="0"/>
              </a:rPr>
              <a:t> </a:t>
            </a:r>
            <a:r>
              <a:rPr lang="it-IT" sz="2000" dirty="0" err="1">
                <a:latin typeface="Aileron" panose="020B0604020202020204" charset="0"/>
              </a:rPr>
              <a:t>omnicanale</a:t>
            </a:r>
            <a:r>
              <a:rPr lang="it-IT" sz="2000" dirty="0">
                <a:latin typeface="Aileron" panose="020B0604020202020204" charset="0"/>
              </a:rPr>
              <a:t>. </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Passione per la tecnologia</a:t>
            </a:r>
          </a:p>
          <a:p>
            <a:r>
              <a:rPr lang="it-IT" sz="2000" dirty="0">
                <a:latin typeface="Aileron" panose="020B0604020202020204" charset="0"/>
              </a:rPr>
              <a:t>Disponibilità ad imparare</a:t>
            </a:r>
          </a:p>
          <a:p>
            <a:r>
              <a:rPr lang="it-IT" sz="2000" dirty="0">
                <a:latin typeface="Aileron" panose="020B0604020202020204" charset="0"/>
              </a:rPr>
              <a:t>Eccellente attitudine commerciale, orientamento al cliente e al raggiungimento dei risultati</a:t>
            </a:r>
          </a:p>
          <a:p>
            <a:r>
              <a:rPr lang="it-IT" sz="2000" dirty="0">
                <a:latin typeface="Aileron" panose="020B0604020202020204" charset="0"/>
              </a:rPr>
              <a:t>Spirito di iniziativa e proattività</a:t>
            </a:r>
          </a:p>
          <a:p>
            <a:r>
              <a:rPr lang="it-IT" sz="2000" dirty="0">
                <a:latin typeface="Aileron" panose="020B0604020202020204" charset="0"/>
              </a:rPr>
              <a:t>Buone doti di comunicazione, empatia e ascolto attivo.</a:t>
            </a:r>
          </a:p>
          <a:p>
            <a:r>
              <a:rPr lang="it-IT" sz="2000" dirty="0">
                <a:latin typeface="Aileron" panose="020B0604020202020204" charset="0"/>
              </a:rPr>
              <a:t>Capacità di lavorare in squadra</a:t>
            </a:r>
          </a:p>
          <a:p>
            <a:endParaRPr lang="it-IT" sz="2000" dirty="0">
              <a:latin typeface="Aileron" panose="020B0604020202020204" charset="0"/>
            </a:endParaRPr>
          </a:p>
          <a:p>
            <a:r>
              <a:rPr lang="it-IT" sz="2000" dirty="0">
                <a:latin typeface="Aileron" panose="020B0604020202020204" charset="0"/>
              </a:rPr>
              <a:t>Offriamo contratto Part-Time, Tempo Determinato con disponibilità a lavorare su turni e nei 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716708" y="9008236"/>
            <a:ext cx="16094835" cy="841321"/>
          </a:xfrm>
          <a:prstGeom prst="rect">
            <a:avLst/>
          </a:prstGeom>
        </p:spPr>
      </p:pic>
    </p:spTree>
    <p:extLst>
      <p:ext uri="{BB962C8B-B14F-4D97-AF65-F5344CB8AC3E}">
        <p14:creationId xmlns:p14="http://schemas.microsoft.com/office/powerpoint/2010/main" val="1876017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971489"/>
            <a:ext cx="15491500" cy="492443"/>
          </a:xfrm>
          <a:prstGeom prst="rect">
            <a:avLst/>
          </a:prstGeom>
        </p:spPr>
        <p:txBody>
          <a:bodyPr lIns="0" tIns="0" rIns="0" bIns="0" rtlCol="0" anchor="t">
            <a:spAutoFit/>
          </a:bodyPr>
          <a:lstStyle/>
          <a:p>
            <a:r>
              <a:rPr lang="it-IT" sz="3200" b="1" dirty="0">
                <a:solidFill>
                  <a:srgbClr val="D60093"/>
                </a:solidFill>
                <a:latin typeface="Aileron" panose="020B0604020202020204" charset="0"/>
              </a:rPr>
              <a:t>Clinic Manager - Job post - </a:t>
            </a:r>
            <a:r>
              <a:rPr lang="it-IT" sz="3200" b="1" dirty="0">
                <a:solidFill>
                  <a:srgbClr val="D60093"/>
                </a:solidFill>
                <a:latin typeface="Aileron" panose="020B0604020202020204" charset="0"/>
                <a:hlinkClick r:id="rId6"/>
              </a:rPr>
              <a:t>HDENTAL</a:t>
            </a:r>
            <a:endParaRPr lang="it-IT" sz="3200" b="1" dirty="0">
              <a:solidFill>
                <a:srgbClr val="D60093"/>
              </a:solidFill>
              <a:latin typeface="Aileron" panose="020B0604020202020204" charset="0"/>
            </a:endParaRPr>
          </a:p>
        </p:txBody>
      </p:sp>
      <p:sp>
        <p:nvSpPr>
          <p:cNvPr id="12" name="TextBox 12"/>
          <p:cNvSpPr txBox="1"/>
          <p:nvPr/>
        </p:nvSpPr>
        <p:spPr>
          <a:xfrm>
            <a:off x="1028700" y="3655757"/>
            <a:ext cx="16281105" cy="4616648"/>
          </a:xfrm>
          <a:prstGeom prst="rect">
            <a:avLst/>
          </a:prstGeom>
        </p:spPr>
        <p:txBody>
          <a:bodyPr wrap="square" lIns="0" tIns="0" rIns="0" bIns="0" rtlCol="0" anchor="t">
            <a:spAutoFit/>
          </a:bodyPr>
          <a:lstStyle/>
          <a:p>
            <a:r>
              <a:rPr lang="it-IT" sz="2000" dirty="0">
                <a:latin typeface="Aileron" panose="020B0604020202020204" charset="0"/>
              </a:rPr>
              <a:t>HDental, network di ambulatori odontoiatrici in forte espansione su tutto il territorio nazionale, è alla ricerca di 1 Clinic Manager per le cliniche nel nostro territorio in provincia di Pavia.</a:t>
            </a:r>
          </a:p>
          <a:p>
            <a:endParaRPr lang="it-IT" sz="2000" dirty="0">
              <a:latin typeface="Aileron" panose="020B0604020202020204" charset="0"/>
            </a:endParaRPr>
          </a:p>
          <a:p>
            <a:r>
              <a:rPr lang="it-IT" sz="2000" dirty="0">
                <a:latin typeface="Aileron" panose="020B0604020202020204" charset="0"/>
              </a:rPr>
              <a:t>La risorsa si occuperà del rapporto quotidiano con i pazienti sia in fase pre-vendita che nel post-vendita, garantendo il raggiungimento degli obiettivi.</a:t>
            </a:r>
          </a:p>
          <a:p>
            <a:endParaRPr lang="it-IT" sz="2000" dirty="0">
              <a:latin typeface="Aileron" panose="020B0604020202020204" charset="0"/>
            </a:endParaRPr>
          </a:p>
          <a:p>
            <a:r>
              <a:rPr lang="it-IT" sz="2000" dirty="0">
                <a:latin typeface="Aileron" panose="020B0604020202020204" charset="0"/>
              </a:rPr>
              <a:t>Costituirà titolo preferenziale la provenienza da network di cliniche odontoiatriche, la conoscenza del gestionale </a:t>
            </a:r>
            <a:r>
              <a:rPr lang="it-IT" sz="2000" dirty="0" err="1">
                <a:latin typeface="Aileron" panose="020B0604020202020204" charset="0"/>
              </a:rPr>
              <a:t>Orisdent</a:t>
            </a:r>
            <a:r>
              <a:rPr lang="it-IT" sz="2000" dirty="0">
                <a:latin typeface="Aileron" panose="020B0604020202020204" charset="0"/>
              </a:rPr>
              <a:t>, un’esperienza specifica nella vendita di servizi consumer (b2c), ottime doti comunicative e una forte propensione alle relazioni commerciali / interpersonali.</a:t>
            </a:r>
          </a:p>
          <a:p>
            <a:endParaRPr lang="it-IT" sz="2000" dirty="0">
              <a:latin typeface="Aileron" panose="020B0604020202020204" charset="0"/>
            </a:endParaRPr>
          </a:p>
          <a:p>
            <a:r>
              <a:rPr lang="it-IT" sz="2000" dirty="0">
                <a:latin typeface="Aileron" panose="020B0604020202020204" charset="0"/>
              </a:rPr>
              <a:t>Si richiede disponibilità a lavorare su turni 6 giorni su 7.</a:t>
            </a:r>
          </a:p>
          <a:p>
            <a:endParaRPr lang="it-IT" sz="2000" dirty="0">
              <a:latin typeface="Aileron" panose="020B0604020202020204" charset="0"/>
            </a:endParaRPr>
          </a:p>
          <a:p>
            <a:r>
              <a:rPr lang="it-IT" sz="2000" dirty="0">
                <a:latin typeface="Aileron" panose="020B0604020202020204" charset="0"/>
              </a:rPr>
              <a:t>Contratto di lavoro: Tempo pieno, Tempo indeterminato</a:t>
            </a:r>
          </a:p>
          <a:p>
            <a:endParaRPr lang="it-IT" sz="2000" dirty="0">
              <a:latin typeface="Aileron" panose="020B0604020202020204" charset="0"/>
            </a:endParaRPr>
          </a:p>
          <a:p>
            <a:r>
              <a:rPr lang="it-IT" sz="2000" dirty="0">
                <a:latin typeface="Aileron" panose="020B0604020202020204" charset="0"/>
              </a:rPr>
              <a:t>Disponibilità: Turni</a:t>
            </a:r>
          </a:p>
          <a:p>
            <a:r>
              <a:rPr lang="it-IT" sz="2000" dirty="0">
                <a:latin typeface="Aileron" panose="020B0604020202020204" charset="0"/>
              </a:rPr>
              <a:t>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716708" y="9008236"/>
            <a:ext cx="16094835" cy="841321"/>
          </a:xfrm>
          <a:prstGeom prst="rect">
            <a:avLst/>
          </a:prstGeom>
        </p:spPr>
      </p:pic>
    </p:spTree>
    <p:extLst>
      <p:ext uri="{BB962C8B-B14F-4D97-AF65-F5344CB8AC3E}">
        <p14:creationId xmlns:p14="http://schemas.microsoft.com/office/powerpoint/2010/main" val="27860756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971489"/>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CONSULENTE FRAGRANZE MONTEBELLO DELLA BATTAGLIA- Job post – Match </a:t>
            </a:r>
            <a:r>
              <a:rPr lang="it-IT" sz="3200" b="1" dirty="0" err="1">
                <a:solidFill>
                  <a:srgbClr val="D60093"/>
                </a:solidFill>
                <a:latin typeface="Aileron" panose="020B0604020202020204" charset="0"/>
              </a:rPr>
              <a:t>srl</a:t>
            </a:r>
            <a:endParaRPr lang="it-IT" sz="3200" b="1" dirty="0">
              <a:solidFill>
                <a:srgbClr val="D60093"/>
              </a:solidFill>
              <a:latin typeface="Aileron" panose="020B0604020202020204" charset="0"/>
            </a:endParaRPr>
          </a:p>
        </p:txBody>
      </p:sp>
      <p:sp>
        <p:nvSpPr>
          <p:cNvPr id="12" name="TextBox 12"/>
          <p:cNvSpPr txBox="1"/>
          <p:nvPr/>
        </p:nvSpPr>
        <p:spPr>
          <a:xfrm>
            <a:off x="1028700" y="3655757"/>
            <a:ext cx="16281105" cy="4924425"/>
          </a:xfrm>
          <a:prstGeom prst="rect">
            <a:avLst/>
          </a:prstGeom>
        </p:spPr>
        <p:txBody>
          <a:bodyPr wrap="square" lIns="0" tIns="0" rIns="0" bIns="0" rtlCol="0" anchor="t">
            <a:spAutoFit/>
          </a:bodyPr>
          <a:lstStyle/>
          <a:p>
            <a:r>
              <a:rPr lang="it-IT" sz="2000" dirty="0">
                <a:latin typeface="Aileron" panose="020B0604020202020204" charset="0"/>
              </a:rPr>
              <a:t>Agenzia di Field Marketing con sede a Milano ricerca consulente fragranze da inserire nel proprio organico con passione ed esperienza nel settore profumeria/beauty.</a:t>
            </a:r>
          </a:p>
          <a:p>
            <a:r>
              <a:rPr lang="it-IT" sz="2000" dirty="0">
                <a:latin typeface="Aileron" panose="020B0604020202020204" charset="0"/>
              </a:rPr>
              <a:t>IL/LA candidato/a scelto dovrà presidiare il reparto all'interno del negozio e proporre in vendita le fragranze dei brand. Abbiamo bisogno di una persona appassionata del settore profumeria/beauty, che se ne intenda, aperta ed espansiva.</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 Esperienza nel settore cosmesi/fragranze/profumeria</a:t>
            </a:r>
          </a:p>
          <a:p>
            <a:r>
              <a:rPr lang="it-IT" sz="2000" dirty="0">
                <a:latin typeface="Aileron" panose="020B0604020202020204" charset="0"/>
              </a:rPr>
              <a:t>- Ottime capacità comunicative.</a:t>
            </a:r>
          </a:p>
          <a:p>
            <a:r>
              <a:rPr lang="it-IT" sz="2000" dirty="0">
                <a:latin typeface="Aileron" panose="020B0604020202020204" charset="0"/>
              </a:rPr>
              <a:t>- Aspetto curato</a:t>
            </a:r>
          </a:p>
          <a:p>
            <a:endParaRPr lang="it-IT" sz="2000" dirty="0">
              <a:latin typeface="Aileron" panose="020B0604020202020204" charset="0"/>
            </a:endParaRPr>
          </a:p>
          <a:p>
            <a:r>
              <a:rPr lang="it-IT" sz="2000" dirty="0">
                <a:latin typeface="Aileron" panose="020B0604020202020204" charset="0"/>
              </a:rPr>
              <a:t>Esperienza:  promoter: 1 anno (Preferenziale)</a:t>
            </a:r>
          </a:p>
          <a:p>
            <a:endParaRPr lang="it-IT" sz="2000" dirty="0">
              <a:latin typeface="Aileron" panose="020B0604020202020204" charset="0"/>
            </a:endParaRPr>
          </a:p>
          <a:p>
            <a:r>
              <a:rPr lang="it-IT" sz="2000" dirty="0">
                <a:latin typeface="Aileron" panose="020B0604020202020204" charset="0"/>
              </a:rPr>
              <a:t>Contratto di lavoro: Somministrazione</a:t>
            </a:r>
          </a:p>
          <a:p>
            <a:endParaRPr lang="it-IT" sz="2000" dirty="0">
              <a:latin typeface="Aileron" panose="020B0604020202020204" charset="0"/>
            </a:endParaRPr>
          </a:p>
          <a:p>
            <a:r>
              <a:rPr lang="it-IT" sz="2000" dirty="0">
                <a:latin typeface="Aileron" panose="020B0604020202020204" charset="0"/>
              </a:rPr>
              <a:t>Retribuzione: a partire da €50,00 al giorno</a:t>
            </a: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6"/>
          </p:cNvPr>
          <p:cNvPicPr>
            <a:picLocks noChangeAspect="1"/>
          </p:cNvPicPr>
          <p:nvPr/>
        </p:nvPicPr>
        <p:blipFill>
          <a:blip r:embed="rId7"/>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26686610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Responsabile di Cucina - Job post – </a:t>
            </a:r>
            <a:r>
              <a:rPr lang="it-IT" sz="3200" b="1" dirty="0">
                <a:solidFill>
                  <a:srgbClr val="D60093"/>
                </a:solidFill>
                <a:latin typeface="Aileron" panose="020B0604020202020204" charset="0"/>
                <a:hlinkClick r:id="rId6"/>
              </a:rPr>
              <a:t>Job Just On Business</a:t>
            </a:r>
            <a:endParaRPr lang="it-IT" sz="3200" b="1" dirty="0">
              <a:solidFill>
                <a:srgbClr val="D60093"/>
              </a:solidFill>
              <a:latin typeface="Aileron" panose="020B0604020202020204" charset="0"/>
            </a:endParaRPr>
          </a:p>
        </p:txBody>
      </p:sp>
      <p:sp>
        <p:nvSpPr>
          <p:cNvPr id="12" name="TextBox 12"/>
          <p:cNvSpPr txBox="1"/>
          <p:nvPr/>
        </p:nvSpPr>
        <p:spPr>
          <a:xfrm>
            <a:off x="1028700" y="3436827"/>
            <a:ext cx="16281105" cy="5232202"/>
          </a:xfrm>
          <a:prstGeom prst="rect">
            <a:avLst/>
          </a:prstGeom>
        </p:spPr>
        <p:txBody>
          <a:bodyPr wrap="square" lIns="0" tIns="0" rIns="0" bIns="0" rtlCol="0" anchor="t">
            <a:spAutoFit/>
          </a:bodyPr>
          <a:lstStyle/>
          <a:p>
            <a:r>
              <a:rPr lang="it-IT" sz="2000" dirty="0">
                <a:latin typeface="Aileron" panose="020B0604020202020204" charset="0"/>
              </a:rPr>
              <a:t>Ricerchiamo risorse che vogliano mettersi in gioco, lavorare in team, a contatto con i clienti e in un ambiente giovane e dinamico.</a:t>
            </a:r>
          </a:p>
          <a:p>
            <a:endParaRPr lang="it-IT" sz="2000" dirty="0">
              <a:latin typeface="Aileron" panose="020B0604020202020204" charset="0"/>
            </a:endParaRPr>
          </a:p>
          <a:p>
            <a:r>
              <a:rPr lang="it-IT" sz="2000" dirty="0">
                <a:latin typeface="Aileron" panose="020B0604020202020204" charset="0"/>
              </a:rPr>
              <a:t>Queste sono solo alcune delle caratteristiche che valutiamo in fase di colloquio:</a:t>
            </a:r>
          </a:p>
          <a:p>
            <a:endParaRPr lang="it-IT" sz="2000" dirty="0">
              <a:latin typeface="Aileron" panose="020B0604020202020204" charset="0"/>
            </a:endParaRPr>
          </a:p>
          <a:p>
            <a:endParaRPr lang="it-IT" sz="2000" dirty="0">
              <a:latin typeface="Aileron" panose="020B0604020202020204" charset="0"/>
            </a:endParaRPr>
          </a:p>
          <a:p>
            <a:r>
              <a:rPr lang="it-IT" sz="2000" dirty="0">
                <a:latin typeface="Aileron" panose="020B0604020202020204" charset="0"/>
              </a:rPr>
              <a:t>Ottime doti relazionali;</a:t>
            </a:r>
          </a:p>
          <a:p>
            <a:r>
              <a:rPr lang="it-IT" sz="2000" dirty="0">
                <a:latin typeface="Aileron" panose="020B0604020202020204" charset="0"/>
              </a:rPr>
              <a:t>Buona manualità e precisione;</a:t>
            </a:r>
          </a:p>
          <a:p>
            <a:r>
              <a:rPr lang="it-IT" sz="2000" dirty="0">
                <a:latin typeface="Aileron" panose="020B0604020202020204" charset="0"/>
              </a:rPr>
              <a:t>Capacità di lavorare in team e di collaborare con i colleghi;</a:t>
            </a:r>
          </a:p>
          <a:p>
            <a:r>
              <a:rPr lang="it-IT" sz="2000" dirty="0">
                <a:latin typeface="Aileron" panose="020B0604020202020204" charset="0"/>
              </a:rPr>
              <a:t>Disponibilità a lavorare su turni;.</a:t>
            </a:r>
          </a:p>
          <a:p>
            <a:r>
              <a:rPr lang="it-IT" sz="2000" dirty="0">
                <a:latin typeface="Aileron" panose="020B0604020202020204" charset="0"/>
              </a:rPr>
              <a:t>Flessibilità e disponibilità oraria in base alle esigenze organizzative</a:t>
            </a:r>
          </a:p>
          <a:p>
            <a:endParaRPr lang="it-IT" sz="2000" dirty="0">
              <a:latin typeface="Aileron" panose="020B0604020202020204" charset="0"/>
            </a:endParaRPr>
          </a:p>
          <a:p>
            <a:r>
              <a:rPr lang="it-IT" sz="2000" dirty="0">
                <a:latin typeface="Aileron" panose="020B0604020202020204" charset="0"/>
              </a:rPr>
              <a:t>Siamo sicuri che sei curioso di quello che offriamo:</a:t>
            </a:r>
          </a:p>
          <a:p>
            <a:endParaRPr lang="it-IT" sz="2000" dirty="0">
              <a:latin typeface="Aileron" panose="020B0604020202020204" charset="0"/>
            </a:endParaRPr>
          </a:p>
          <a:p>
            <a:r>
              <a:rPr lang="it-IT" sz="2000" dirty="0">
                <a:latin typeface="Aileron" panose="020B0604020202020204" charset="0"/>
              </a:rPr>
              <a:t>Iniziale contratto a tempo determinato con inquadramento CCNL Pubblici Esercizi e Ristorazione, livello da definire in base all'esperienza.</a:t>
            </a:r>
          </a:p>
          <a:p>
            <a:r>
              <a:rPr lang="it-IT" sz="2000" dirty="0">
                <a:latin typeface="Aileron" panose="020B0604020202020204" charset="0"/>
              </a:rPr>
              <a:t>Opportunità di crescita professionale all'interno di un ambiente dinamico e in continua evoluzione.</a:t>
            </a:r>
          </a:p>
          <a:p>
            <a:r>
              <a:rPr lang="it-IT" sz="2000" dirty="0">
                <a:latin typeface="Aileron" panose="020B0604020202020204" charset="0"/>
              </a:rPr>
              <a:t>Orario di lavoro flessibile per rispondere alle necessità della sala e dell'azienda.</a:t>
            </a:r>
          </a:p>
          <a:p>
            <a:r>
              <a:rPr lang="it-IT" sz="2000" dirty="0">
                <a:latin typeface="Aileron" panose="020B0604020202020204" charset="0"/>
              </a:rPr>
              <a:t>Sede di lavoro: Montebello della Battaglia (PV)</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33714599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Addetto alle pulizie - Job post – </a:t>
            </a:r>
            <a:r>
              <a:rPr lang="it-IT" sz="3200" b="1" dirty="0">
                <a:solidFill>
                  <a:srgbClr val="D60093"/>
                </a:solidFill>
                <a:latin typeface="Aileron" panose="020B0604020202020204" charset="0"/>
                <a:hlinkClick r:id="rId6"/>
              </a:rPr>
              <a:t>Labor Services</a:t>
            </a:r>
            <a:endParaRPr lang="it-IT" sz="3200" b="1" dirty="0">
              <a:solidFill>
                <a:srgbClr val="D60093"/>
              </a:solidFill>
              <a:latin typeface="Aileron" panose="020B0604020202020204" charset="0"/>
            </a:endParaRPr>
          </a:p>
        </p:txBody>
      </p:sp>
      <p:sp>
        <p:nvSpPr>
          <p:cNvPr id="12" name="TextBox 12"/>
          <p:cNvSpPr txBox="1"/>
          <p:nvPr/>
        </p:nvSpPr>
        <p:spPr>
          <a:xfrm>
            <a:off x="1028700" y="3436827"/>
            <a:ext cx="16281105" cy="4616648"/>
          </a:xfrm>
          <a:prstGeom prst="rect">
            <a:avLst/>
          </a:prstGeom>
        </p:spPr>
        <p:txBody>
          <a:bodyPr wrap="square" lIns="0" tIns="0" rIns="0" bIns="0" rtlCol="0" anchor="t">
            <a:spAutoFit/>
          </a:bodyPr>
          <a:lstStyle/>
          <a:p>
            <a:r>
              <a:rPr lang="it-IT" sz="2000" dirty="0">
                <a:latin typeface="Aileron" panose="020B0604020202020204" charset="0"/>
              </a:rPr>
              <a:t>Società operante nel settore dei servizi ricerca personale addetto alle pulizie, possibilmente con esperienza nella grande distribuzione, la candidatura è rivolata ad entrambi i sessi ( art.27 del D.Lgs.198/06)</a:t>
            </a:r>
          </a:p>
          <a:p>
            <a:endParaRPr lang="it-IT" sz="2000" dirty="0">
              <a:latin typeface="Aileron" panose="020B0604020202020204" charset="0"/>
            </a:endParaRPr>
          </a:p>
          <a:p>
            <a:r>
              <a:rPr lang="it-IT" sz="2000" dirty="0">
                <a:latin typeface="Aileron" panose="020B0604020202020204" charset="0"/>
              </a:rPr>
              <a:t>il candidato/a ideale presenta i seguenti requisiti:</a:t>
            </a:r>
          </a:p>
          <a:p>
            <a:endParaRPr lang="it-IT" sz="2000" dirty="0">
              <a:latin typeface="Aileron" panose="020B0604020202020204" charset="0"/>
            </a:endParaRPr>
          </a:p>
          <a:p>
            <a:r>
              <a:rPr lang="it-IT" sz="2000" dirty="0">
                <a:latin typeface="Aileron" panose="020B0604020202020204" charset="0"/>
              </a:rPr>
              <a:t>Automunito</a:t>
            </a:r>
          </a:p>
          <a:p>
            <a:r>
              <a:rPr lang="it-IT" sz="2000" dirty="0">
                <a:latin typeface="Aileron" panose="020B0604020202020204" charset="0"/>
              </a:rPr>
              <a:t>disponibilità immediata</a:t>
            </a:r>
          </a:p>
          <a:p>
            <a:r>
              <a:rPr lang="it-IT" sz="2000" dirty="0">
                <a:latin typeface="Aileron" panose="020B0604020202020204" charset="0"/>
              </a:rPr>
              <a:t>minima esperienza nelle pulizie</a:t>
            </a:r>
          </a:p>
          <a:p>
            <a:r>
              <a:rPr lang="it-IT" sz="2000" dirty="0">
                <a:latin typeface="Aileron" panose="020B0604020202020204" charset="0"/>
              </a:rPr>
              <a:t>si offre:</a:t>
            </a:r>
          </a:p>
          <a:p>
            <a:endParaRPr lang="it-IT" sz="2000" dirty="0">
              <a:latin typeface="Aileron" panose="020B0604020202020204" charset="0"/>
            </a:endParaRPr>
          </a:p>
          <a:p>
            <a:r>
              <a:rPr lang="it-IT" sz="2000" dirty="0">
                <a:latin typeface="Aileron" panose="020B0604020202020204" charset="0"/>
              </a:rPr>
              <a:t>Contratto part-time a tempo determinato con eventuali proroghe</a:t>
            </a:r>
          </a:p>
          <a:p>
            <a:r>
              <a:rPr lang="it-IT" sz="2000" dirty="0">
                <a:latin typeface="Aileron" panose="020B0604020202020204" charset="0"/>
              </a:rPr>
              <a:t>Lavoro dal lunedì alla domenica con riposo a scalare</a:t>
            </a:r>
          </a:p>
          <a:p>
            <a:r>
              <a:rPr lang="it-IT" sz="2000" dirty="0">
                <a:latin typeface="Aileron" panose="020B0604020202020204" charset="0"/>
              </a:rPr>
              <a:t>Luogo di lavoro Montebello della Battaglia</a:t>
            </a:r>
          </a:p>
          <a:p>
            <a:endParaRPr lang="it-IT" sz="2000" dirty="0">
              <a:latin typeface="Aileron" panose="020B0604020202020204" charset="0"/>
            </a:endParaRPr>
          </a:p>
          <a:p>
            <a:r>
              <a:rPr lang="it-IT" sz="2000" dirty="0">
                <a:latin typeface="Aileron" panose="020B0604020202020204" charset="0"/>
              </a:rPr>
              <a:t>Disponibilità: Dal lunedì al venerdì, Festivo, Turni, 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38778942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ADDETTO/A ALLA VENDITA - MONTEBELLO DELLA BATTAGLIA- Job post – </a:t>
            </a:r>
            <a:r>
              <a:rPr lang="it-IT" sz="3200" b="1" dirty="0">
                <a:solidFill>
                  <a:srgbClr val="D60093"/>
                </a:solidFill>
                <a:latin typeface="Aileron" panose="020B0604020202020204" charset="0"/>
                <a:hlinkClick r:id="rId6"/>
              </a:rPr>
              <a:t>Carpisa</a:t>
            </a:r>
            <a:endParaRPr lang="it-IT" sz="3200" b="1" dirty="0">
              <a:solidFill>
                <a:srgbClr val="D60093"/>
              </a:solidFill>
              <a:latin typeface="Aileron" panose="020B0604020202020204" charset="0"/>
            </a:endParaRPr>
          </a:p>
        </p:txBody>
      </p:sp>
      <p:sp>
        <p:nvSpPr>
          <p:cNvPr id="12" name="TextBox 12"/>
          <p:cNvSpPr txBox="1"/>
          <p:nvPr/>
        </p:nvSpPr>
        <p:spPr>
          <a:xfrm>
            <a:off x="1028700" y="3436827"/>
            <a:ext cx="16281105" cy="3385542"/>
          </a:xfrm>
          <a:prstGeom prst="rect">
            <a:avLst/>
          </a:prstGeom>
        </p:spPr>
        <p:txBody>
          <a:bodyPr wrap="square" lIns="0" tIns="0" rIns="0" bIns="0" rtlCol="0" anchor="t">
            <a:spAutoFit/>
          </a:bodyPr>
          <a:lstStyle/>
          <a:p>
            <a:r>
              <a:rPr lang="it-IT" sz="2000" dirty="0">
                <a:latin typeface="Aileron" panose="020B0604020202020204" charset="0"/>
              </a:rPr>
              <a:t>Per il ruolo si richiede:</a:t>
            </a:r>
          </a:p>
          <a:p>
            <a:r>
              <a:rPr lang="it-IT" sz="2000" dirty="0">
                <a:latin typeface="Aileron" panose="020B0604020202020204" charset="0"/>
              </a:rPr>
              <a:t>un'esperienza precedente nel settore </a:t>
            </a:r>
            <a:r>
              <a:rPr lang="it-IT" sz="2000" dirty="0" err="1">
                <a:latin typeface="Aileron" panose="020B0604020202020204" charset="0"/>
              </a:rPr>
              <a:t>retail</a:t>
            </a:r>
            <a:r>
              <a:rPr lang="it-IT" sz="2000" dirty="0">
                <a:latin typeface="Aileron" panose="020B0604020202020204" charset="0"/>
              </a:rPr>
              <a:t>;</a:t>
            </a:r>
          </a:p>
          <a:p>
            <a:r>
              <a:rPr lang="it-IT" sz="2000" dirty="0">
                <a:latin typeface="Aileron" panose="020B0604020202020204" charset="0"/>
              </a:rPr>
              <a:t>predisposizione ai rapporti con il pubblico;</a:t>
            </a:r>
          </a:p>
          <a:p>
            <a:r>
              <a:rPr lang="it-IT" sz="2000" dirty="0">
                <a:latin typeface="Aileron" panose="020B0604020202020204" charset="0"/>
              </a:rPr>
              <a:t>buone capacità organizzative e relazionali;</a:t>
            </a:r>
          </a:p>
          <a:p>
            <a:r>
              <a:rPr lang="it-IT" sz="2000" dirty="0">
                <a:latin typeface="Aileron" panose="020B0604020202020204" charset="0"/>
              </a:rPr>
              <a:t>orientamento al cliente e ai risultati;</a:t>
            </a:r>
          </a:p>
          <a:p>
            <a:r>
              <a:rPr lang="it-IT" sz="2000" dirty="0">
                <a:latin typeface="Aileron" panose="020B0604020202020204" charset="0"/>
              </a:rPr>
              <a:t>predisposizione al lavoro di gruppo;</a:t>
            </a:r>
          </a:p>
          <a:p>
            <a:r>
              <a:rPr lang="it-IT" sz="2000" dirty="0">
                <a:latin typeface="Aileron" panose="020B0604020202020204" charset="0"/>
              </a:rPr>
              <a:t>flessibilità e disponibilità al lavoro su turni, nei week-end e nei festivi.</a:t>
            </a:r>
          </a:p>
          <a:p>
            <a:endParaRPr lang="it-IT" sz="2000" dirty="0">
              <a:latin typeface="Aileron" panose="020B0604020202020204" charset="0"/>
            </a:endParaRPr>
          </a:p>
          <a:p>
            <a:r>
              <a:rPr lang="it-IT" sz="2000" dirty="0">
                <a:latin typeface="Aileron" panose="020B0604020202020204" charset="0"/>
              </a:rPr>
              <a:t>All'interno dello </a:t>
            </a:r>
            <a:r>
              <a:rPr lang="it-IT" sz="2000" dirty="0" err="1">
                <a:latin typeface="Aileron" panose="020B0604020202020204" charset="0"/>
              </a:rPr>
              <a:t>store</a:t>
            </a:r>
            <a:r>
              <a:rPr lang="it-IT" sz="2000" dirty="0">
                <a:latin typeface="Aileron" panose="020B0604020202020204" charset="0"/>
              </a:rPr>
              <a:t> le risorse si occuperanno di accoglienza cliente, controllo del prodotto e allestimento vetrine.</a:t>
            </a: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22484008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984885"/>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ADDETTO/A ALLA VENDITA - MONTEBELLO DELLA BATTAGLIA- Job post – </a:t>
            </a:r>
            <a:r>
              <a:rPr lang="it-IT" sz="3200" b="1" dirty="0">
                <a:solidFill>
                  <a:srgbClr val="D60093"/>
                </a:solidFill>
                <a:latin typeface="Aileron" panose="020B0604020202020204" charset="0"/>
                <a:hlinkClick r:id="rId6"/>
              </a:rPr>
              <a:t>Mediamarket </a:t>
            </a:r>
            <a:r>
              <a:rPr lang="it-IT" sz="3200" b="1" dirty="0" err="1">
                <a:solidFill>
                  <a:srgbClr val="D60093"/>
                </a:solidFill>
                <a:latin typeface="Aileron" panose="020B0604020202020204" charset="0"/>
                <a:hlinkClick r:id="rId6"/>
              </a:rPr>
              <a:t>SpA</a:t>
            </a:r>
            <a:endParaRPr lang="it-IT" sz="3200" b="1" dirty="0">
              <a:solidFill>
                <a:srgbClr val="D60093"/>
              </a:solidFill>
              <a:latin typeface="Aileron" panose="020B0604020202020204" charset="0"/>
            </a:endParaRPr>
          </a:p>
        </p:txBody>
      </p:sp>
      <p:sp>
        <p:nvSpPr>
          <p:cNvPr id="12" name="TextBox 12"/>
          <p:cNvSpPr txBox="1"/>
          <p:nvPr/>
        </p:nvSpPr>
        <p:spPr>
          <a:xfrm>
            <a:off x="1028700" y="4268244"/>
            <a:ext cx="16281105" cy="4308872"/>
          </a:xfrm>
          <a:prstGeom prst="rect">
            <a:avLst/>
          </a:prstGeom>
        </p:spPr>
        <p:txBody>
          <a:bodyPr wrap="square" lIns="0" tIns="0" rIns="0" bIns="0" rtlCol="0" anchor="t">
            <a:spAutoFit/>
          </a:bodyPr>
          <a:lstStyle/>
          <a:p>
            <a:r>
              <a:rPr lang="it-IT" sz="2000" dirty="0">
                <a:latin typeface="Aileron" panose="020B0604020202020204" charset="0"/>
              </a:rPr>
              <a:t>Cerchiamo persone appassionate di tecnologia e desiderose di creare la migliore esperienza per i nostri clienti. </a:t>
            </a:r>
          </a:p>
          <a:p>
            <a:endParaRPr lang="it-IT" sz="2000" dirty="0">
              <a:latin typeface="Aileron" panose="020B0604020202020204" charset="0"/>
            </a:endParaRPr>
          </a:p>
          <a:p>
            <a:r>
              <a:rPr lang="it-IT" sz="2000" dirty="0">
                <a:latin typeface="Aileron" panose="020B0604020202020204" charset="0"/>
              </a:rPr>
              <a:t>Le tue attività saranno:</a:t>
            </a:r>
          </a:p>
          <a:p>
            <a:endParaRPr lang="it-IT" sz="2000" dirty="0">
              <a:latin typeface="Aileron" panose="020B0604020202020204" charset="0"/>
            </a:endParaRPr>
          </a:p>
          <a:p>
            <a:r>
              <a:rPr lang="it-IT" sz="2000" dirty="0">
                <a:latin typeface="Aileron" panose="020B0604020202020204" charset="0"/>
              </a:rPr>
              <a:t>Riconoscere le esigenze del cliente trovando la migliore soluzione possibile</a:t>
            </a:r>
          </a:p>
          <a:p>
            <a:r>
              <a:rPr lang="it-IT" sz="2000" dirty="0">
                <a:latin typeface="Aileron" panose="020B0604020202020204" charset="0"/>
              </a:rPr>
              <a:t>Conoscere prodotti e servizi offerti nel negozio assicurandone la corretta visibilità</a:t>
            </a:r>
          </a:p>
          <a:p>
            <a:r>
              <a:rPr lang="it-IT" sz="2000" dirty="0">
                <a:latin typeface="Aileron" panose="020B0604020202020204" charset="0"/>
              </a:rPr>
              <a:t>Assicurarti di essere aggiornato in termini di prodotti/soluzioni/servizi e tecniche di vendita</a:t>
            </a:r>
          </a:p>
          <a:p>
            <a:r>
              <a:rPr lang="it-IT" sz="2000" dirty="0">
                <a:latin typeface="Aileron" panose="020B0604020202020204" charset="0"/>
              </a:rPr>
              <a:t>Supportare il CCO (</a:t>
            </a:r>
            <a:r>
              <a:rPr lang="it-IT" sz="2000" dirty="0" err="1">
                <a:latin typeface="Aileron" panose="020B0604020202020204" charset="0"/>
              </a:rPr>
              <a:t>Store</a:t>
            </a:r>
            <a:r>
              <a:rPr lang="it-IT" sz="2000" dirty="0">
                <a:latin typeface="Aileron" panose="020B0604020202020204" charset="0"/>
              </a:rPr>
              <a:t> Manager) nello studio della concorrenza proponendo valide alternative volte alla soddisfazione del cliente</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Passione per la tecnologia, Disponibilità ad imparare, Eccellente attitudine commerciale, orientamento al cliente e al raggiungimento dei risultati</a:t>
            </a:r>
          </a:p>
          <a:p>
            <a:r>
              <a:rPr lang="it-IT" sz="2000" dirty="0">
                <a:latin typeface="Aileron" panose="020B0604020202020204" charset="0"/>
              </a:rPr>
              <a:t>Spirito di iniziativa e proattività, Buone doti di comunicazione, empatia e ascolto attivo, Capacità di lavorare in squadra</a:t>
            </a:r>
          </a:p>
          <a:p>
            <a:endParaRPr lang="it-IT" sz="2000" dirty="0">
              <a:latin typeface="Aileron" panose="020B0604020202020204" charset="0"/>
            </a:endParaRPr>
          </a:p>
          <a:p>
            <a:r>
              <a:rPr lang="it-IT" sz="2000" dirty="0">
                <a:latin typeface="Aileron" panose="020B0604020202020204" charset="0"/>
              </a:rPr>
              <a:t>Offriamo contratto Part-Time, Tempo Determinato con disponibilità a lavorare su turni e nei 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28896575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Boutique </a:t>
            </a:r>
            <a:r>
              <a:rPr lang="it-IT" sz="3200" b="1" dirty="0" err="1">
                <a:solidFill>
                  <a:srgbClr val="D60093"/>
                </a:solidFill>
                <a:latin typeface="Aileron" panose="020B0604020202020204" charset="0"/>
              </a:rPr>
              <a:t>Specialist</a:t>
            </a:r>
            <a:r>
              <a:rPr lang="it-IT" sz="3200" b="1" dirty="0">
                <a:solidFill>
                  <a:srgbClr val="D60093"/>
                </a:solidFill>
                <a:latin typeface="Aileron" panose="020B0604020202020204" charset="0"/>
              </a:rPr>
              <a:t>- Pavia (cc. Montebello)- Job post – </a:t>
            </a:r>
            <a:r>
              <a:rPr lang="it-IT" sz="3200" b="1" dirty="0">
                <a:solidFill>
                  <a:srgbClr val="D60093"/>
                </a:solidFill>
                <a:latin typeface="Aileron" panose="020B0604020202020204" charset="0"/>
                <a:hlinkClick r:id="rId6"/>
              </a:rPr>
              <a:t>Nespresso</a:t>
            </a:r>
            <a:endParaRPr lang="it-IT" sz="3200" b="1" dirty="0">
              <a:solidFill>
                <a:srgbClr val="D60093"/>
              </a:solidFill>
              <a:latin typeface="Aileron" panose="020B0604020202020204" charset="0"/>
            </a:endParaRPr>
          </a:p>
        </p:txBody>
      </p:sp>
      <p:sp>
        <p:nvSpPr>
          <p:cNvPr id="12" name="TextBox 12"/>
          <p:cNvSpPr txBox="1"/>
          <p:nvPr/>
        </p:nvSpPr>
        <p:spPr>
          <a:xfrm>
            <a:off x="1010093" y="3535555"/>
            <a:ext cx="16281105" cy="4616648"/>
          </a:xfrm>
          <a:prstGeom prst="rect">
            <a:avLst/>
          </a:prstGeom>
        </p:spPr>
        <p:txBody>
          <a:bodyPr wrap="square" lIns="0" tIns="0" rIns="0" bIns="0" rtlCol="0" anchor="t">
            <a:spAutoFit/>
          </a:bodyPr>
          <a:lstStyle/>
          <a:p>
            <a:r>
              <a:rPr lang="it-IT" sz="2000" dirty="0">
                <a:latin typeface="Aileron" panose="020B0604020202020204" charset="0"/>
              </a:rPr>
              <a:t>Per il nostro team di Pavia (cc. Montebello) cerchiamo </a:t>
            </a:r>
            <a:r>
              <a:rPr lang="it-IT" sz="2000" dirty="0" err="1">
                <a:latin typeface="Aileron" panose="020B0604020202020204" charset="0"/>
              </a:rPr>
              <a:t>unə</a:t>
            </a:r>
            <a:r>
              <a:rPr lang="it-IT" sz="2000" dirty="0">
                <a:latin typeface="Aileron" panose="020B0604020202020204" charset="0"/>
              </a:rPr>
              <a:t> </a:t>
            </a:r>
            <a:r>
              <a:rPr lang="it-IT" sz="2000" dirty="0" err="1">
                <a:latin typeface="Aileron" panose="020B0604020202020204" charset="0"/>
              </a:rPr>
              <a:t>Addettə</a:t>
            </a:r>
            <a:r>
              <a:rPr lang="it-IT" sz="2000" dirty="0">
                <a:latin typeface="Aileron" panose="020B0604020202020204" charset="0"/>
              </a:rPr>
              <a:t> </a:t>
            </a:r>
            <a:r>
              <a:rPr lang="it-IT" sz="2000" dirty="0" err="1">
                <a:latin typeface="Aileron" panose="020B0604020202020204" charset="0"/>
              </a:rPr>
              <a:t>Vendita_Part</a:t>
            </a:r>
            <a:r>
              <a:rPr lang="it-IT" sz="2000" dirty="0">
                <a:latin typeface="Aileron" panose="020B0604020202020204" charset="0"/>
              </a:rPr>
              <a:t> time 24h</a:t>
            </a:r>
          </a:p>
          <a:p>
            <a:endParaRPr lang="it-IT" sz="2000" dirty="0">
              <a:latin typeface="Aileron" panose="020B0604020202020204" charset="0"/>
            </a:endParaRPr>
          </a:p>
          <a:p>
            <a:r>
              <a:rPr lang="it-IT" sz="2000" dirty="0">
                <a:latin typeface="Aileron" panose="020B0604020202020204" charset="0"/>
              </a:rPr>
              <a:t>Le persone del team di Boutique da noi si chiamano Coffee </a:t>
            </a:r>
            <a:r>
              <a:rPr lang="it-IT" sz="2000" dirty="0" err="1">
                <a:latin typeface="Aileron" panose="020B0604020202020204" charset="0"/>
              </a:rPr>
              <a:t>Specialist</a:t>
            </a:r>
            <a:r>
              <a:rPr lang="it-IT" sz="2000" dirty="0">
                <a:latin typeface="Aileron" panose="020B0604020202020204" charset="0"/>
              </a:rPr>
              <a:t>. Come Coffee </a:t>
            </a:r>
            <a:r>
              <a:rPr lang="it-IT" sz="2000" dirty="0" err="1">
                <a:latin typeface="Aileron" panose="020B0604020202020204" charset="0"/>
              </a:rPr>
              <a:t>Specialist</a:t>
            </a:r>
            <a:r>
              <a:rPr lang="it-IT" sz="2000" dirty="0">
                <a:latin typeface="Aileron" panose="020B0604020202020204" charset="0"/>
              </a:rPr>
              <a:t> ti occuperai di accogliere ə </a:t>
            </a:r>
            <a:r>
              <a:rPr lang="it-IT" sz="2000" dirty="0" err="1">
                <a:latin typeface="Aileron" panose="020B0604020202020204" charset="0"/>
              </a:rPr>
              <a:t>nostrə</a:t>
            </a:r>
            <a:r>
              <a:rPr lang="it-IT" sz="2000" dirty="0">
                <a:latin typeface="Aileron" panose="020B0604020202020204" charset="0"/>
              </a:rPr>
              <a:t> </a:t>
            </a:r>
            <a:r>
              <a:rPr lang="it-IT" sz="2000" dirty="0" err="1">
                <a:latin typeface="Aileron" panose="020B0604020202020204" charset="0"/>
              </a:rPr>
              <a:t>clientə</a:t>
            </a:r>
            <a:r>
              <a:rPr lang="it-IT" sz="2000" dirty="0">
                <a:latin typeface="Aileron" panose="020B0604020202020204" charset="0"/>
              </a:rPr>
              <a:t>, far assaggiare l’ultimo nato tra i nostri caffè e </a:t>
            </a:r>
            <a:r>
              <a:rPr lang="it-IT" sz="2000" dirty="0" err="1">
                <a:latin typeface="Aileron" panose="020B0604020202020204" charset="0"/>
              </a:rPr>
              <a:t>aiutarlə</a:t>
            </a:r>
            <a:r>
              <a:rPr lang="it-IT" sz="2000" dirty="0">
                <a:latin typeface="Aileron" panose="020B0604020202020204" charset="0"/>
              </a:rPr>
              <a:t> a scegliere le miscele, gli accessori e la macchina migliore.</a:t>
            </a:r>
          </a:p>
          <a:p>
            <a:endParaRPr lang="it-IT" sz="2000" dirty="0">
              <a:latin typeface="Aileron" panose="020B0604020202020204" charset="0"/>
            </a:endParaRPr>
          </a:p>
          <a:p>
            <a:r>
              <a:rPr lang="it-IT" sz="2000" dirty="0">
                <a:latin typeface="Aileron" panose="020B0604020202020204" charset="0"/>
              </a:rPr>
              <a:t>Sei </a:t>
            </a:r>
            <a:r>
              <a:rPr lang="it-IT" sz="2000" dirty="0" err="1">
                <a:latin typeface="Aileron" panose="020B0604020202020204" charset="0"/>
              </a:rPr>
              <a:t>appassionatə</a:t>
            </a:r>
            <a:r>
              <a:rPr lang="it-IT" sz="2000" dirty="0">
                <a:latin typeface="Aileron" panose="020B0604020202020204" charset="0"/>
              </a:rPr>
              <a:t> o di sostenibilità? Potrai diventare </a:t>
            </a:r>
            <a:r>
              <a:rPr lang="it-IT" sz="2000" dirty="0" err="1">
                <a:latin typeface="Aileron" panose="020B0604020202020204" charset="0"/>
              </a:rPr>
              <a:t>champion</a:t>
            </a:r>
            <a:r>
              <a:rPr lang="it-IT" sz="2000" dirty="0">
                <a:latin typeface="Aileron" panose="020B0604020202020204" charset="0"/>
              </a:rPr>
              <a:t> della sostenibilità.</a:t>
            </a:r>
          </a:p>
          <a:p>
            <a:r>
              <a:rPr lang="it-IT" sz="2000" dirty="0">
                <a:latin typeface="Aileron" panose="020B0604020202020204" charset="0"/>
              </a:rPr>
              <a:t>Sei una persona precisa e attenta? Forse le attività che fanno per te sono la gestione dello stock e delle attività di </a:t>
            </a:r>
            <a:r>
              <a:rPr lang="it-IT" sz="2000" dirty="0" err="1">
                <a:latin typeface="Aileron" panose="020B0604020202020204" charset="0"/>
              </a:rPr>
              <a:t>backoffice</a:t>
            </a:r>
            <a:r>
              <a:rPr lang="it-IT" sz="2000" dirty="0">
                <a:latin typeface="Aileron" panose="020B0604020202020204" charset="0"/>
              </a:rPr>
              <a:t>.</a:t>
            </a:r>
          </a:p>
          <a:p>
            <a:r>
              <a:rPr lang="it-IT" sz="2000" dirty="0">
                <a:latin typeface="Aileron" panose="020B0604020202020204" charset="0"/>
              </a:rPr>
              <a:t>Sei </a:t>
            </a:r>
            <a:r>
              <a:rPr lang="it-IT" sz="2000" dirty="0" err="1">
                <a:latin typeface="Aileron" panose="020B0604020202020204" charset="0"/>
              </a:rPr>
              <a:t>perfettə</a:t>
            </a:r>
            <a:r>
              <a:rPr lang="it-IT" sz="2000" dirty="0">
                <a:latin typeface="Aileron" panose="020B0604020202020204" charset="0"/>
              </a:rPr>
              <a:t> per questo lavoro se: Ami relazionarti con le persone, Sei </a:t>
            </a:r>
            <a:r>
              <a:rPr lang="it-IT" sz="2000" dirty="0" err="1">
                <a:latin typeface="Aileron" panose="020B0604020202020204" charset="0"/>
              </a:rPr>
              <a:t>curiosə</a:t>
            </a:r>
            <a:r>
              <a:rPr lang="it-IT" sz="2000" dirty="0">
                <a:latin typeface="Aileron" panose="020B0604020202020204" charset="0"/>
              </a:rPr>
              <a:t> e impari rapidamente, Ti piace focalizzarti sui risultati e raggiungerli, Hai tanta energia e voglia di fare</a:t>
            </a:r>
          </a:p>
          <a:p>
            <a:endParaRPr lang="it-IT" sz="2000" dirty="0">
              <a:latin typeface="Aileron" panose="020B0604020202020204" charset="0"/>
            </a:endParaRPr>
          </a:p>
          <a:p>
            <a:r>
              <a:rPr lang="it-IT" sz="2000" dirty="0">
                <a:latin typeface="Aileron" panose="020B0604020202020204" charset="0"/>
              </a:rPr>
              <a:t>Inserimento a tempo determinato, part-time 24h</a:t>
            </a:r>
          </a:p>
          <a:p>
            <a:endParaRPr lang="it-IT" sz="2000" dirty="0">
              <a:latin typeface="Aileron" panose="020B0604020202020204" charset="0"/>
            </a:endParaRPr>
          </a:p>
          <a:p>
            <a:r>
              <a:rPr lang="it-IT" sz="2000" dirty="0">
                <a:latin typeface="Aileron" panose="020B0604020202020204" charset="0"/>
              </a:rPr>
              <a:t>Schwa, asterischi e l’utilizzo di un linguaggio più inclusivo possibile ci danno l’opportunità di rispettare l’unicità di </a:t>
            </a:r>
            <a:r>
              <a:rPr lang="it-IT" sz="2000" dirty="0" err="1">
                <a:latin typeface="Aileron" panose="020B0604020202020204" charset="0"/>
              </a:rPr>
              <a:t>ciascunə</a:t>
            </a:r>
            <a:r>
              <a:rPr lang="it-IT" sz="2000" dirty="0">
                <a:latin typeface="Aileron" panose="020B0604020202020204" charset="0"/>
              </a:rPr>
              <a:t>; se indicherai sul cv il pronome con cui ti definisci (He/</a:t>
            </a:r>
            <a:r>
              <a:rPr lang="it-IT" sz="2000" dirty="0" err="1">
                <a:latin typeface="Aileron" panose="020B0604020202020204" charset="0"/>
              </a:rPr>
              <a:t>Him</a:t>
            </a:r>
            <a:r>
              <a:rPr lang="it-IT" sz="2000" dirty="0">
                <a:latin typeface="Aileron" panose="020B0604020202020204" charset="0"/>
              </a:rPr>
              <a:t>, </a:t>
            </a:r>
            <a:r>
              <a:rPr lang="it-IT" sz="2000" dirty="0" err="1">
                <a:latin typeface="Aileron" panose="020B0604020202020204" charset="0"/>
              </a:rPr>
              <a:t>She</a:t>
            </a:r>
            <a:r>
              <a:rPr lang="it-IT" sz="2000" dirty="0">
                <a:latin typeface="Aileron" panose="020B0604020202020204" charset="0"/>
              </a:rPr>
              <a:t>/</a:t>
            </a:r>
            <a:r>
              <a:rPr lang="it-IT" sz="2000" dirty="0" err="1">
                <a:latin typeface="Aileron" panose="020B0604020202020204" charset="0"/>
              </a:rPr>
              <a:t>Her</a:t>
            </a:r>
            <a:r>
              <a:rPr lang="it-IT" sz="2000" dirty="0">
                <a:latin typeface="Aileron" panose="020B0604020202020204" charset="0"/>
              </a:rPr>
              <a:t>, </a:t>
            </a:r>
            <a:r>
              <a:rPr lang="it-IT" sz="2000" dirty="0" err="1">
                <a:latin typeface="Aileron" panose="020B0604020202020204" charset="0"/>
              </a:rPr>
              <a:t>They</a:t>
            </a:r>
            <a:r>
              <a:rPr lang="it-IT" sz="2000" dirty="0">
                <a:latin typeface="Aileron" panose="020B0604020202020204" charset="0"/>
              </a:rPr>
              <a:t>/</a:t>
            </a:r>
            <a:r>
              <a:rPr lang="it-IT" sz="2000" dirty="0" err="1">
                <a:latin typeface="Aileron" panose="020B0604020202020204" charset="0"/>
              </a:rPr>
              <a:t>Them</a:t>
            </a:r>
            <a:r>
              <a:rPr lang="it-IT" sz="2000" dirty="0">
                <a:latin typeface="Aileron" panose="020B0604020202020204" charset="0"/>
              </a:rPr>
              <a:t>) potremo farlo da subito anche con te.</a:t>
            </a: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84994295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en-US" sz="3200" b="1" dirty="0">
                <a:solidFill>
                  <a:srgbClr val="D60093"/>
                </a:solidFill>
                <a:latin typeface="Aileron" panose="020B0604020202020204" charset="0"/>
              </a:rPr>
              <a:t>Addett* Bazar 3 - Full Time </a:t>
            </a:r>
            <a:r>
              <a:rPr lang="it-IT" sz="3200" b="1" dirty="0">
                <a:solidFill>
                  <a:srgbClr val="D60093"/>
                </a:solidFill>
                <a:latin typeface="Aileron" panose="020B0604020202020204" charset="0"/>
              </a:rPr>
              <a:t>- Job post – </a:t>
            </a:r>
            <a:r>
              <a:rPr lang="it-IT" sz="3200" b="1" dirty="0">
                <a:solidFill>
                  <a:srgbClr val="D60093"/>
                </a:solidFill>
                <a:latin typeface="Aileron" panose="020B0604020202020204" charset="0"/>
                <a:hlinkClick r:id="rId6"/>
              </a:rPr>
              <a:t>Iper </a:t>
            </a:r>
            <a:endParaRPr lang="it-IT" sz="3200" b="1" dirty="0">
              <a:solidFill>
                <a:srgbClr val="D60093"/>
              </a:solidFill>
              <a:latin typeface="Aileron" panose="020B0604020202020204" charset="0"/>
            </a:endParaRPr>
          </a:p>
        </p:txBody>
      </p:sp>
      <p:sp>
        <p:nvSpPr>
          <p:cNvPr id="12" name="TextBox 12"/>
          <p:cNvSpPr txBox="1"/>
          <p:nvPr/>
        </p:nvSpPr>
        <p:spPr>
          <a:xfrm>
            <a:off x="1032244" y="3375697"/>
            <a:ext cx="16281105" cy="5293757"/>
          </a:xfrm>
          <a:prstGeom prst="rect">
            <a:avLst/>
          </a:prstGeom>
        </p:spPr>
        <p:txBody>
          <a:bodyPr wrap="square" lIns="0" tIns="0" rIns="0" bIns="0" rtlCol="0" anchor="t">
            <a:spAutoFit/>
          </a:bodyPr>
          <a:lstStyle/>
          <a:p>
            <a:r>
              <a:rPr lang="it-IT" dirty="0">
                <a:latin typeface="Aileron" panose="020B0604020202020204" charset="0"/>
              </a:rPr>
              <a:t>Mansioni: </a:t>
            </a:r>
          </a:p>
          <a:p>
            <a:r>
              <a:rPr lang="it-IT" dirty="0">
                <a:latin typeface="Aileron" panose="020B0604020202020204" charset="0"/>
              </a:rPr>
              <a:t>Rifornimento e riassortimento degli scaffali con i prodotti del reparto scatolame Ferramenta, Casalinghi, Cancelleria e ufficio, Giocattoli, Accessori auto, Pulizia casa, Sport e camping e Editoria)</a:t>
            </a:r>
          </a:p>
          <a:p>
            <a:r>
              <a:rPr lang="it-IT" dirty="0">
                <a:latin typeface="Aileron" panose="020B0604020202020204" charset="0"/>
              </a:rPr>
              <a:t>Controllo delle date di scadenza e rotazione dei prodotti.</a:t>
            </a:r>
          </a:p>
          <a:p>
            <a:r>
              <a:rPr lang="it-IT" dirty="0">
                <a:latin typeface="Aileron" panose="020B0604020202020204" charset="0"/>
              </a:rPr>
              <a:t>Manutenzione dell'ordine e della pulizia del reparto e scaffali.</a:t>
            </a:r>
          </a:p>
          <a:p>
            <a:r>
              <a:rPr lang="it-IT" dirty="0">
                <a:latin typeface="Aileron" panose="020B0604020202020204" charset="0"/>
              </a:rPr>
              <a:t>Assistenza ai clienti nella ricerca dei prodotti e nella scelta del prodotto più adatto alle loro esigenze.</a:t>
            </a:r>
          </a:p>
          <a:p>
            <a:r>
              <a:rPr lang="it-IT" dirty="0">
                <a:latin typeface="Aileron" panose="020B0604020202020204" charset="0"/>
              </a:rPr>
              <a:t>Gestione del magazzino scorte del reparto.</a:t>
            </a:r>
          </a:p>
          <a:p>
            <a:r>
              <a:rPr lang="it-IT" dirty="0">
                <a:latin typeface="Aileron" panose="020B0604020202020204" charset="0"/>
              </a:rPr>
              <a:t>Utilizzo di </a:t>
            </a:r>
            <a:r>
              <a:rPr lang="it-IT" dirty="0" err="1">
                <a:latin typeface="Aileron" panose="020B0604020202020204" charset="0"/>
              </a:rPr>
              <a:t>transpallet</a:t>
            </a:r>
            <a:r>
              <a:rPr lang="it-IT" dirty="0">
                <a:latin typeface="Aileron" panose="020B0604020202020204" charset="0"/>
              </a:rPr>
              <a:t> elettrico/manuale e palmare.</a:t>
            </a:r>
          </a:p>
          <a:p>
            <a:r>
              <a:rPr lang="it-IT" dirty="0">
                <a:latin typeface="Aileron" panose="020B0604020202020204" charset="0"/>
              </a:rPr>
              <a:t>Segnalazione al responsabile di eventuali anomalie o problemi.</a:t>
            </a:r>
          </a:p>
          <a:p>
            <a:endParaRPr lang="it-IT" dirty="0">
              <a:latin typeface="Aileron" panose="020B0604020202020204" charset="0"/>
            </a:endParaRPr>
          </a:p>
          <a:p>
            <a:r>
              <a:rPr lang="it-IT" dirty="0">
                <a:latin typeface="Aileron" panose="020B0604020202020204" charset="0"/>
              </a:rPr>
              <a:t>Requisiti:</a:t>
            </a:r>
          </a:p>
          <a:p>
            <a:r>
              <a:rPr lang="it-IT" dirty="0">
                <a:latin typeface="Aileron" panose="020B0604020202020204" charset="0"/>
              </a:rPr>
              <a:t>Esperienza pregressa come Addett* alla Vendita o in un ruolo simile è un vantaggio.</a:t>
            </a:r>
          </a:p>
          <a:p>
            <a:r>
              <a:rPr lang="it-IT" dirty="0">
                <a:latin typeface="Aileron" panose="020B0604020202020204" charset="0"/>
              </a:rPr>
              <a:t>Ottime capacità di comunicazione e di relazione con il pubblico.</a:t>
            </a:r>
          </a:p>
          <a:p>
            <a:r>
              <a:rPr lang="it-IT" dirty="0">
                <a:latin typeface="Aileron" panose="020B0604020202020204" charset="0"/>
              </a:rPr>
              <a:t>Capacità di lavorare in modo autonomo e in team.</a:t>
            </a:r>
          </a:p>
          <a:p>
            <a:r>
              <a:rPr lang="it-IT" dirty="0">
                <a:latin typeface="Aileron" panose="020B0604020202020204" charset="0"/>
              </a:rPr>
              <a:t>Orientamento al cliente e alla risoluzione dei problemi.</a:t>
            </a:r>
          </a:p>
          <a:p>
            <a:r>
              <a:rPr lang="it-IT" dirty="0">
                <a:latin typeface="Aileron" panose="020B0604020202020204" charset="0"/>
              </a:rPr>
              <a:t>Disponibilità a lavorare su turni, anche flessibili, inclusi sabati, domeniche e festivi.</a:t>
            </a:r>
          </a:p>
          <a:p>
            <a:endParaRPr lang="it-IT" dirty="0">
              <a:latin typeface="Aileron" panose="020B0604020202020204" charset="0"/>
            </a:endParaRPr>
          </a:p>
          <a:p>
            <a:r>
              <a:rPr lang="it-IT" dirty="0">
                <a:latin typeface="Aileron" panose="020B0604020202020204" charset="0"/>
              </a:rPr>
              <a:t>Inserimento con contratto a tempo determinato, CCNL Aziende del Terziario Distribuzione e Servizi</a:t>
            </a:r>
          </a:p>
          <a:p>
            <a:r>
              <a:rPr lang="it-IT" dirty="0">
                <a:latin typeface="Aileron" panose="020B0604020202020204" charset="0"/>
              </a:rPr>
              <a:t>RAL indicativa di riferimento 23.000/25.000</a:t>
            </a:r>
            <a:r>
              <a:rPr lang="it-IT" sz="2000" dirty="0">
                <a:latin typeface="Aileron" panose="020B0604020202020204" charset="0"/>
              </a:rPr>
              <a:t>.</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655868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09169" y="2814059"/>
            <a:ext cx="16050131" cy="461665"/>
          </a:xfrm>
          <a:prstGeom prst="rect">
            <a:avLst/>
          </a:prstGeom>
        </p:spPr>
        <p:txBody>
          <a:bodyPr lIns="0" tIns="0" rIns="0" bIns="0" rtlCol="0" anchor="t">
            <a:spAutoFit/>
          </a:bodyPr>
          <a:lstStyle/>
          <a:p>
            <a:pPr marL="0" lvl="0" indent="0" algn="l">
              <a:lnSpc>
                <a:spcPts val="3552"/>
              </a:lnSpc>
              <a:spcBef>
                <a:spcPct val="0"/>
              </a:spcBef>
            </a:pPr>
            <a:r>
              <a:rPr lang="en-US" sz="3200" b="1" spc="-80" dirty="0">
                <a:solidFill>
                  <a:srgbClr val="FF1495"/>
                </a:solidFill>
                <a:latin typeface="Aileron Bold"/>
                <a:sym typeface="Aileron Bold"/>
              </a:rPr>
              <a:t>BARISTE/I BAR CASEI GEROLA- job post - </a:t>
            </a:r>
            <a:r>
              <a:rPr lang="en-US" sz="3200" b="1" spc="-80" dirty="0">
                <a:solidFill>
                  <a:srgbClr val="FF1495"/>
                </a:solidFill>
                <a:latin typeface="Aileron Bold"/>
                <a:sym typeface="Aileron Bold"/>
                <a:hlinkClick r:id="rId6" tooltip="https://it.indeed.com/cmp/Maxi-Di-S.r.l.-1?campaignid=mobvjcmp&amp;from=mobviewjob&amp;tk=1hub565mklgbc800&amp;fromjk=6195b97bf29193e1">
                  <a:extLst>
                    <a:ext uri="{A12FA001-AC4F-418D-AE19-62706E023703}">
                      <ahyp:hlinkClr xmlns:ahyp="http://schemas.microsoft.com/office/drawing/2018/hyperlinkcolor" val="tx"/>
                    </a:ext>
                  </a:extLst>
                </a:hlinkClick>
              </a:rPr>
              <a:t>Maxi Di </a:t>
            </a:r>
            <a:r>
              <a:rPr lang="en-US" sz="3200" b="1" spc="-80" dirty="0" err="1">
                <a:solidFill>
                  <a:srgbClr val="FF1495"/>
                </a:solidFill>
                <a:latin typeface="Aileron Bold"/>
                <a:sym typeface="Aileron Bold"/>
                <a:hlinkClick r:id="rId6" tooltip="https://it.indeed.com/cmp/Maxi-Di-S.r.l.-1?campaignid=mobvjcmp&amp;from=mobviewjob&amp;tk=1hub565mklgbc800&amp;fromjk=6195b97bf29193e1">
                  <a:extLst>
                    <a:ext uri="{A12FA001-AC4F-418D-AE19-62706E023703}">
                      <ahyp:hlinkClr xmlns:ahyp="http://schemas.microsoft.com/office/drawing/2018/hyperlinkcolor" val="tx"/>
                    </a:ext>
                  </a:extLst>
                </a:hlinkClick>
              </a:rPr>
              <a:t>S.r.l</a:t>
            </a:r>
            <a:r>
              <a:rPr lang="en-US" sz="3200" b="1" spc="-80" dirty="0">
                <a:solidFill>
                  <a:srgbClr val="FF1495"/>
                </a:solidFill>
                <a:latin typeface="Aileron Bold"/>
                <a:sym typeface="Aileron Bold"/>
                <a:hlinkClick r:id="rId6" tooltip="https://it.indeed.com/cmp/Maxi-Di-S.r.l.-1?campaignid=mobvjcmp&amp;from=mobviewjob&amp;tk=1hub565mklgbc800&amp;fromjk=6195b97bf29193e1">
                  <a:extLst>
                    <a:ext uri="{A12FA001-AC4F-418D-AE19-62706E023703}">
                      <ahyp:hlinkClr xmlns:ahyp="http://schemas.microsoft.com/office/drawing/2018/hyperlinkcolor" val="tx"/>
                    </a:ext>
                  </a:extLst>
                </a:hlinkClick>
              </a:rPr>
              <a:t>.</a:t>
            </a:r>
          </a:p>
        </p:txBody>
      </p:sp>
      <p:sp>
        <p:nvSpPr>
          <p:cNvPr id="12" name="TextBox 12"/>
          <p:cNvSpPr txBox="1"/>
          <p:nvPr/>
        </p:nvSpPr>
        <p:spPr>
          <a:xfrm>
            <a:off x="1209169" y="3323690"/>
            <a:ext cx="16396392" cy="2082973"/>
          </a:xfrm>
          <a:prstGeom prst="rect">
            <a:avLst/>
          </a:prstGeom>
        </p:spPr>
        <p:txBody>
          <a:bodyPr lIns="0" tIns="0" rIns="0" bIns="0" rtlCol="0" anchor="t">
            <a:spAutoFit/>
          </a:bodyPr>
          <a:lstStyle/>
          <a:p>
            <a:pPr algn="l">
              <a:lnSpc>
                <a:spcPts val="2763"/>
              </a:lnSpc>
            </a:pPr>
            <a:r>
              <a:rPr lang="en-US" sz="1842">
                <a:solidFill>
                  <a:srgbClr val="000000"/>
                </a:solidFill>
                <a:latin typeface="Aileron"/>
                <a:ea typeface="Aileron"/>
                <a:cs typeface="Aileron"/>
                <a:sym typeface="Aileron"/>
              </a:rPr>
              <a:t>La risorsa si occuperà di : Caffetteria, preparazione aperitivi e pause pranzo, Attività di cassa, Accoglienza clienti, Rapporto con la clientela</a:t>
            </a:r>
          </a:p>
          <a:p>
            <a:pPr algn="l">
              <a:lnSpc>
                <a:spcPts val="2763"/>
              </a:lnSpc>
            </a:pPr>
            <a:r>
              <a:rPr lang="en-US" sz="1842">
                <a:solidFill>
                  <a:srgbClr val="000000"/>
                </a:solidFill>
                <a:latin typeface="Aileron"/>
                <a:ea typeface="Aileron"/>
                <a:cs typeface="Aileron"/>
                <a:sym typeface="Aileron"/>
              </a:rPr>
              <a:t>Softskills</a:t>
            </a:r>
          </a:p>
          <a:p>
            <a:pPr algn="l">
              <a:lnSpc>
                <a:spcPts val="2763"/>
              </a:lnSpc>
            </a:pPr>
            <a:r>
              <a:rPr lang="en-US" sz="1842">
                <a:solidFill>
                  <a:srgbClr val="000000"/>
                </a:solidFill>
                <a:latin typeface="Aileron"/>
                <a:ea typeface="Aileron"/>
                <a:cs typeface="Aileron"/>
                <a:sym typeface="Aileron"/>
              </a:rPr>
              <a:t>Precisione, Organizzazione, Puntualità, Spirito di collaborazione</a:t>
            </a:r>
          </a:p>
          <a:p>
            <a:pPr algn="l">
              <a:lnSpc>
                <a:spcPts val="2763"/>
              </a:lnSpc>
            </a:pPr>
            <a:r>
              <a:rPr lang="en-US" sz="1842">
                <a:solidFill>
                  <a:srgbClr val="000000"/>
                </a:solidFill>
                <a:latin typeface="Aileron"/>
                <a:ea typeface="Aileron"/>
                <a:cs typeface="Aileron"/>
                <a:sym typeface="Aileron"/>
              </a:rPr>
              <a:t>Attitudini personali</a:t>
            </a:r>
          </a:p>
          <a:p>
            <a:pPr algn="l">
              <a:lnSpc>
                <a:spcPts val="2763"/>
              </a:lnSpc>
            </a:pPr>
            <a:r>
              <a:rPr lang="en-US" sz="1842">
                <a:solidFill>
                  <a:srgbClr val="000000"/>
                </a:solidFill>
                <a:latin typeface="Aileron"/>
                <a:ea typeface="Aileron"/>
                <a:cs typeface="Aileron"/>
                <a:sym typeface="Aileron"/>
              </a:rPr>
              <a:t>Capacità di lavorare in team, Autonomia, Buone capacità di relazionarsi con clienti/fornitori, Risoluzione dei problemi</a:t>
            </a:r>
          </a:p>
          <a:p>
            <a:pPr algn="l">
              <a:lnSpc>
                <a:spcPts val="2763"/>
              </a:lnSpc>
            </a:pPr>
            <a:r>
              <a:rPr lang="en-US" sz="1842">
                <a:solidFill>
                  <a:srgbClr val="000000"/>
                </a:solidFill>
                <a:latin typeface="Aileron"/>
                <a:ea typeface="Aileron"/>
                <a:cs typeface="Aileron"/>
                <a:sym typeface="Aileron"/>
              </a:rPr>
              <a:t>Richiesto titolo di studio minimo: Licenza Media</a:t>
            </a:r>
          </a:p>
        </p:txBody>
      </p:sp>
      <p:sp>
        <p:nvSpPr>
          <p:cNvPr id="13" name="TextBox 13"/>
          <p:cNvSpPr txBox="1"/>
          <p:nvPr/>
        </p:nvSpPr>
        <p:spPr>
          <a:xfrm>
            <a:off x="1209169" y="5657368"/>
            <a:ext cx="8115300" cy="750673"/>
          </a:xfrm>
          <a:prstGeom prst="rect">
            <a:avLst/>
          </a:prstGeom>
        </p:spPr>
        <p:txBody>
          <a:bodyPr lIns="0" tIns="0" rIns="0" bIns="0" rtlCol="0" anchor="t">
            <a:spAutoFit/>
          </a:bodyPr>
          <a:lstStyle/>
          <a:p>
            <a:pPr algn="l">
              <a:lnSpc>
                <a:spcPts val="3070"/>
              </a:lnSpc>
            </a:pPr>
            <a:r>
              <a:rPr lang="en-US" sz="2047" u="sng">
                <a:solidFill>
                  <a:srgbClr val="642EC7"/>
                </a:solidFill>
                <a:latin typeface="Aileron"/>
                <a:ea typeface="Aileron"/>
                <a:cs typeface="Aileron"/>
                <a:sym typeface="Aileron"/>
                <a:hlinkClick r:id="rId7" tooltip="https://it.indeed.com/offerte-lavoro?l=Casei+Gerola%2C+Lombardia&amp;radius=0&amp;vjk=6195b97bf29193e1"/>
              </a:rPr>
              <a:t>PER CANDIDARSI -INDEED</a:t>
            </a:r>
          </a:p>
          <a:p>
            <a:pPr algn="l">
              <a:lnSpc>
                <a:spcPts val="3070"/>
              </a:lnSpc>
            </a:pPr>
            <a:endParaRPr lang="en-US" sz="2047" u="sng">
              <a:solidFill>
                <a:srgbClr val="642EC7"/>
              </a:solidFill>
              <a:latin typeface="Aileron"/>
              <a:ea typeface="Aileron"/>
              <a:cs typeface="Aileron"/>
              <a:sym typeface="Aileron"/>
              <a:hlinkClick r:id="rId7" tooltip="https://it.indeed.com/offerte-lavoro?l=Casei+Gerola%2C+Lombardia&amp;radius=0&amp;vjk=6195b97bf29193e1"/>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en-US" sz="3200" b="1" dirty="0">
                <a:solidFill>
                  <a:srgbClr val="D60093"/>
                </a:solidFill>
                <a:latin typeface="Aileron" panose="020B0604020202020204" charset="0"/>
              </a:rPr>
              <a:t>Addett* - </a:t>
            </a:r>
            <a:r>
              <a:rPr lang="en-US" sz="3200" b="1" dirty="0" err="1">
                <a:solidFill>
                  <a:srgbClr val="D60093"/>
                </a:solidFill>
                <a:latin typeface="Aileron" panose="020B0604020202020204" charset="0"/>
              </a:rPr>
              <a:t>Panetteria</a:t>
            </a:r>
            <a:r>
              <a:rPr lang="en-US" sz="3200" b="1" dirty="0">
                <a:solidFill>
                  <a:srgbClr val="D60093"/>
                </a:solidFill>
                <a:latin typeface="Aileron" panose="020B0604020202020204" charset="0"/>
              </a:rPr>
              <a:t> - Full Time </a:t>
            </a:r>
            <a:r>
              <a:rPr lang="it-IT" sz="3200" b="1" dirty="0">
                <a:solidFill>
                  <a:srgbClr val="D60093"/>
                </a:solidFill>
                <a:latin typeface="Aileron" panose="020B0604020202020204" charset="0"/>
              </a:rPr>
              <a:t>- Job post – </a:t>
            </a:r>
            <a:r>
              <a:rPr lang="it-IT" sz="3200" b="1" dirty="0">
                <a:solidFill>
                  <a:srgbClr val="D60093"/>
                </a:solidFill>
                <a:latin typeface="Aileron" panose="020B0604020202020204" charset="0"/>
                <a:hlinkClick r:id="rId6"/>
              </a:rPr>
              <a:t>Iper </a:t>
            </a:r>
            <a:endParaRPr lang="it-IT" sz="3200" b="1" dirty="0">
              <a:solidFill>
                <a:srgbClr val="D60093"/>
              </a:solidFill>
              <a:latin typeface="Aileron" panose="020B0604020202020204" charset="0"/>
            </a:endParaRPr>
          </a:p>
        </p:txBody>
      </p:sp>
      <p:sp>
        <p:nvSpPr>
          <p:cNvPr id="12" name="TextBox 12"/>
          <p:cNvSpPr txBox="1"/>
          <p:nvPr/>
        </p:nvSpPr>
        <p:spPr>
          <a:xfrm>
            <a:off x="1028700" y="3275621"/>
            <a:ext cx="16281105" cy="5816977"/>
          </a:xfrm>
          <a:prstGeom prst="rect">
            <a:avLst/>
          </a:prstGeom>
        </p:spPr>
        <p:txBody>
          <a:bodyPr wrap="square" lIns="0" tIns="0" rIns="0" bIns="0" rtlCol="0" anchor="t">
            <a:spAutoFit/>
          </a:bodyPr>
          <a:lstStyle/>
          <a:p>
            <a:r>
              <a:rPr lang="it-IT" dirty="0">
                <a:latin typeface="Aileron" panose="020B0604020202020204" charset="0"/>
              </a:rPr>
              <a:t>Mansioni: </a:t>
            </a:r>
          </a:p>
          <a:p>
            <a:r>
              <a:rPr lang="it-IT" dirty="0">
                <a:latin typeface="Aileron" panose="020B0604020202020204" charset="0"/>
              </a:rPr>
              <a:t>Impastare, lievitare e cuocere pane, focacce, pizze e altri prodotti da forno.</a:t>
            </a:r>
          </a:p>
          <a:p>
            <a:r>
              <a:rPr lang="it-IT" dirty="0">
                <a:latin typeface="Aileron" panose="020B0604020202020204" charset="0"/>
              </a:rPr>
              <a:t>Utilizzo di diverse attrezzature come impastatrici, forni, spianatoie e coltelli.</a:t>
            </a:r>
          </a:p>
          <a:p>
            <a:r>
              <a:rPr lang="it-IT" dirty="0">
                <a:latin typeface="Aileron" panose="020B0604020202020204" charset="0"/>
              </a:rPr>
              <a:t>Controllo della cottura dei prodotti da forno.</a:t>
            </a:r>
          </a:p>
          <a:p>
            <a:r>
              <a:rPr lang="it-IT" dirty="0">
                <a:latin typeface="Aileron" panose="020B0604020202020204" charset="0"/>
              </a:rPr>
              <a:t>Taglio e </a:t>
            </a:r>
            <a:r>
              <a:rPr lang="it-IT" dirty="0" err="1">
                <a:latin typeface="Aileron" panose="020B0604020202020204" charset="0"/>
              </a:rPr>
              <a:t>porzionatura</a:t>
            </a:r>
            <a:r>
              <a:rPr lang="it-IT" dirty="0">
                <a:latin typeface="Aileron" panose="020B0604020202020204" charset="0"/>
              </a:rPr>
              <a:t> del pane e dei prodotti da forno.</a:t>
            </a:r>
          </a:p>
          <a:p>
            <a:r>
              <a:rPr lang="it-IT" dirty="0">
                <a:latin typeface="Aileron" panose="020B0604020202020204" charset="0"/>
              </a:rPr>
              <a:t>Confezionamento dei prodotti da forno in sacchetti o vassoi.</a:t>
            </a:r>
          </a:p>
          <a:p>
            <a:r>
              <a:rPr lang="it-IT" dirty="0">
                <a:latin typeface="Aileron" panose="020B0604020202020204" charset="0"/>
              </a:rPr>
              <a:t>Esposizione dei prodotti da forno nel banco vendita.</a:t>
            </a:r>
          </a:p>
          <a:p>
            <a:r>
              <a:rPr lang="it-IT" dirty="0">
                <a:latin typeface="Aileron" panose="020B0604020202020204" charset="0"/>
              </a:rPr>
              <a:t>Assistenza ai clienti nella scelta dei prodotti da forno e nella fornitura di informazioni sui prodotti.</a:t>
            </a:r>
          </a:p>
          <a:p>
            <a:r>
              <a:rPr lang="it-IT" dirty="0">
                <a:latin typeface="Aileron" panose="020B0604020202020204" charset="0"/>
              </a:rPr>
              <a:t>Manutenzione dell'ordine e della pulizia del laboratorio di panificazione.</a:t>
            </a:r>
          </a:p>
          <a:p>
            <a:r>
              <a:rPr lang="it-IT" dirty="0">
                <a:latin typeface="Aileron" panose="020B0604020202020204" charset="0"/>
              </a:rPr>
              <a:t>Rifornimento del laboratorio con materie prime e prodotti finiti.</a:t>
            </a:r>
          </a:p>
          <a:p>
            <a:r>
              <a:rPr lang="it-IT" dirty="0">
                <a:latin typeface="Aileron" panose="020B0604020202020204" charset="0"/>
              </a:rPr>
              <a:t>Rispetto delle norme igieniche e di sicurezza alimentare.</a:t>
            </a:r>
          </a:p>
          <a:p>
            <a:endParaRPr lang="it-IT" dirty="0">
              <a:latin typeface="Aileron" panose="020B0604020202020204" charset="0"/>
            </a:endParaRPr>
          </a:p>
          <a:p>
            <a:r>
              <a:rPr lang="it-IT" dirty="0">
                <a:latin typeface="Aileron" panose="020B0604020202020204" charset="0"/>
              </a:rPr>
              <a:t>Requisiti:</a:t>
            </a:r>
          </a:p>
          <a:p>
            <a:r>
              <a:rPr lang="it-IT" dirty="0">
                <a:latin typeface="Aileron" panose="020B0604020202020204" charset="0"/>
              </a:rPr>
              <a:t>Conoscenza delle diverse tipologie di pane e dei loro ingredienti. Capacità di lavorare in modo autonomo e in team. Predisposizione al contatto con il pubblico.</a:t>
            </a:r>
          </a:p>
          <a:p>
            <a:r>
              <a:rPr lang="it-IT" dirty="0">
                <a:latin typeface="Aileron" panose="020B0604020202020204" charset="0"/>
              </a:rPr>
              <a:t>Manualità e precisione. Forza fisica per la movimentazione di carichi pesanti. Esperienza pregressa come Addett* alla Panetteria o Panettier* è un vantaggio.</a:t>
            </a:r>
          </a:p>
          <a:p>
            <a:r>
              <a:rPr lang="it-IT" dirty="0">
                <a:latin typeface="Aileron" panose="020B0604020202020204" charset="0"/>
              </a:rPr>
              <a:t>Ottime capacità di comunicazione e di relazione con il pubblico. Capacità di lavorare in modo rapido e preciso. Orientamento al cliente e alla risoluzione dei problemi.</a:t>
            </a:r>
          </a:p>
          <a:p>
            <a:r>
              <a:rPr lang="it-IT" dirty="0">
                <a:latin typeface="Aileron" panose="020B0604020202020204" charset="0"/>
              </a:rPr>
              <a:t>Disponibilità a lavorare su turni, anche flessibili, inclusi sabati, domeniche e festivi. </a:t>
            </a:r>
          </a:p>
          <a:p>
            <a:r>
              <a:rPr lang="it-IT" dirty="0">
                <a:latin typeface="Aileron" panose="020B0604020202020204" charset="0"/>
              </a:rPr>
              <a:t>Inserimento con contratto a tempo determinato, CCNL di Distribuzione Moderna Organizzata.</a:t>
            </a:r>
          </a:p>
          <a:p>
            <a:r>
              <a:rPr lang="it-IT" dirty="0">
                <a:latin typeface="Aileron" panose="020B0604020202020204" charset="0"/>
              </a:rPr>
              <a:t>RAL indicativa di riferimento 23.000/25.000.</a:t>
            </a:r>
          </a:p>
          <a:p>
            <a:endParaRPr lang="it-IT"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5871345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Promoter Elettrodomestici Montebello della Battaglia - Job post – </a:t>
            </a:r>
            <a:r>
              <a:rPr lang="it-IT" sz="3200" b="1" dirty="0">
                <a:solidFill>
                  <a:srgbClr val="D60093"/>
                </a:solidFill>
                <a:latin typeface="Aileron" panose="020B0604020202020204" charset="0"/>
                <a:hlinkClick r:id="rId6"/>
              </a:rPr>
              <a:t>Target Italia</a:t>
            </a:r>
            <a:endParaRPr lang="it-IT" sz="3200" b="1" dirty="0">
              <a:solidFill>
                <a:srgbClr val="D60093"/>
              </a:solidFill>
              <a:latin typeface="Aileron" panose="020B0604020202020204" charset="0"/>
            </a:endParaRPr>
          </a:p>
        </p:txBody>
      </p:sp>
      <p:sp>
        <p:nvSpPr>
          <p:cNvPr id="12" name="TextBox 12"/>
          <p:cNvSpPr txBox="1"/>
          <p:nvPr/>
        </p:nvSpPr>
        <p:spPr>
          <a:xfrm>
            <a:off x="1028700" y="3783175"/>
            <a:ext cx="16281105" cy="4308872"/>
          </a:xfrm>
          <a:prstGeom prst="rect">
            <a:avLst/>
          </a:prstGeom>
        </p:spPr>
        <p:txBody>
          <a:bodyPr wrap="square" lIns="0" tIns="0" rIns="0" bIns="0" rtlCol="0" anchor="t">
            <a:spAutoFit/>
          </a:bodyPr>
          <a:lstStyle/>
          <a:p>
            <a:r>
              <a:rPr lang="it-IT" sz="2000" dirty="0">
                <a:latin typeface="Aileron" panose="020B0604020202020204" charset="0"/>
              </a:rPr>
              <a:t>Ti offriamo un contratto di lavoro intermittente con pagamento il 15 del mese successivo a quello lavorato.</a:t>
            </a:r>
          </a:p>
          <a:p>
            <a:endParaRPr lang="it-IT" sz="2000" dirty="0">
              <a:latin typeface="Aileron" panose="020B0604020202020204" charset="0"/>
            </a:endParaRPr>
          </a:p>
          <a:p>
            <a:r>
              <a:rPr lang="it-IT" sz="2000" dirty="0">
                <a:latin typeface="Aileron" panose="020B0604020202020204" charset="0"/>
              </a:rPr>
              <a:t>Che sfide ti aspettano?</a:t>
            </a:r>
          </a:p>
          <a:p>
            <a:endParaRPr lang="it-IT" sz="2000" dirty="0">
              <a:latin typeface="Aileron" panose="020B0604020202020204" charset="0"/>
            </a:endParaRPr>
          </a:p>
          <a:p>
            <a:r>
              <a:rPr lang="it-IT" sz="2000" dirty="0">
                <a:latin typeface="Aileron" panose="020B0604020202020204" charset="0"/>
              </a:rPr>
              <a:t>Visiterai i punti vendita a te assegnati nei giorni e orari stabiliti</a:t>
            </a:r>
          </a:p>
          <a:p>
            <a:r>
              <a:rPr lang="it-IT" sz="2000" dirty="0">
                <a:latin typeface="Aileron" panose="020B0604020202020204" charset="0"/>
              </a:rPr>
              <a:t>Attraverso domande aperte individuerai i bisogni dei clienti e ti occuperai della presentazione dei prodotti, assistendoli nella fase di acquisito</a:t>
            </a:r>
          </a:p>
          <a:p>
            <a:r>
              <a:rPr lang="it-IT" sz="2000" dirty="0">
                <a:latin typeface="Aileron" panose="020B0604020202020204" charset="0"/>
              </a:rPr>
              <a:t>Comunicherai eventuali offerte promozionali e fornirai ai clienti campioni e materiale promozionale</a:t>
            </a:r>
          </a:p>
          <a:p>
            <a:r>
              <a:rPr lang="it-IT" sz="2000" dirty="0">
                <a:latin typeface="Aileron" panose="020B0604020202020204" charset="0"/>
              </a:rPr>
              <a:t>Ti occuperai del raggiungimento degli obiettivi e </a:t>
            </a:r>
            <a:r>
              <a:rPr lang="it-IT" sz="2000" dirty="0" err="1">
                <a:latin typeface="Aileron" panose="020B0604020202020204" charset="0"/>
              </a:rPr>
              <a:t>KPIs</a:t>
            </a:r>
            <a:r>
              <a:rPr lang="it-IT" sz="2000" dirty="0">
                <a:latin typeface="Aileron" panose="020B0604020202020204" charset="0"/>
              </a:rPr>
              <a:t> assegnati</a:t>
            </a:r>
          </a:p>
          <a:p>
            <a:r>
              <a:rPr lang="it-IT" sz="2000" dirty="0">
                <a:latin typeface="Aileron" panose="020B0604020202020204" charset="0"/>
              </a:rPr>
              <a:t>Chi sei?</a:t>
            </a:r>
          </a:p>
          <a:p>
            <a:endParaRPr lang="it-IT" sz="2000" dirty="0">
              <a:latin typeface="Aileron" panose="020B0604020202020204" charset="0"/>
            </a:endParaRPr>
          </a:p>
          <a:p>
            <a:r>
              <a:rPr lang="it-IT" sz="2000" dirty="0">
                <a:latin typeface="Aileron" panose="020B0604020202020204" charset="0"/>
              </a:rPr>
              <a:t>Sei una persona con attitudine positiva e iniziativa</a:t>
            </a:r>
          </a:p>
          <a:p>
            <a:r>
              <a:rPr lang="it-IT" sz="2000" dirty="0">
                <a:latin typeface="Aileron" panose="020B0604020202020204" charset="0"/>
              </a:rPr>
              <a:t>Ti piace metterti in gioco, imparare e migliorare costantemente</a:t>
            </a:r>
          </a:p>
          <a:p>
            <a:r>
              <a:rPr lang="it-IT" sz="2000" dirty="0">
                <a:latin typeface="Aileron" panose="020B0604020202020204" charset="0"/>
              </a:rPr>
              <a:t>Ti piace relazionarti con le persone e hai ottime capacità comunicative</a:t>
            </a:r>
          </a:p>
          <a:p>
            <a:r>
              <a:rPr lang="it-IT" sz="2000" dirty="0">
                <a:latin typeface="Aileron" panose="020B0604020202020204" charset="0"/>
              </a:rPr>
              <a:t>Sei disponibile a lavorare nel 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7468477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984885"/>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Stock Associate (Part Time) - Montebello della Battaglia C.C. "Montebello"- Job post – </a:t>
            </a:r>
            <a:r>
              <a:rPr lang="it-IT" sz="3200" b="1" dirty="0">
                <a:solidFill>
                  <a:srgbClr val="D60093"/>
                </a:solidFill>
                <a:latin typeface="Aileron" panose="020B0604020202020204" charset="0"/>
                <a:hlinkClick r:id="rId6"/>
              </a:rPr>
              <a:t>JD Sport</a:t>
            </a:r>
            <a:endParaRPr lang="it-IT" sz="3200" b="1" dirty="0">
              <a:solidFill>
                <a:srgbClr val="D60093"/>
              </a:solidFill>
              <a:latin typeface="Aileron" panose="020B0604020202020204" charset="0"/>
            </a:endParaRPr>
          </a:p>
        </p:txBody>
      </p:sp>
      <p:sp>
        <p:nvSpPr>
          <p:cNvPr id="12" name="TextBox 12"/>
          <p:cNvSpPr txBox="1"/>
          <p:nvPr/>
        </p:nvSpPr>
        <p:spPr>
          <a:xfrm>
            <a:off x="1028700" y="3783175"/>
            <a:ext cx="16281105" cy="4708981"/>
          </a:xfrm>
          <a:prstGeom prst="rect">
            <a:avLst/>
          </a:prstGeom>
        </p:spPr>
        <p:txBody>
          <a:bodyPr wrap="square" lIns="0" tIns="0" rIns="0" bIns="0" rtlCol="0" anchor="t">
            <a:spAutoFit/>
          </a:bodyPr>
          <a:lstStyle/>
          <a:p>
            <a:r>
              <a:rPr lang="it-IT" sz="1600" dirty="0">
                <a:latin typeface="Aileron" panose="020B0604020202020204" charset="0"/>
              </a:rPr>
              <a:t>Essenziale per il funzionamento del negozio, il magazziniere è responsabile di tutte le attività di consegna e stoccaggio della merce al fine di garantire una gestione ottimale del magazzino.</a:t>
            </a:r>
          </a:p>
          <a:p>
            <a:r>
              <a:rPr lang="it-IT" sz="1600" b="1" dirty="0">
                <a:latin typeface="Aileron" panose="020B0604020202020204" charset="0"/>
              </a:rPr>
              <a:t>MANSIONI</a:t>
            </a:r>
          </a:p>
          <a:p>
            <a:r>
              <a:rPr lang="it-IT" sz="1600" dirty="0">
                <a:latin typeface="Aileron" panose="020B0604020202020204" charset="0"/>
              </a:rPr>
              <a:t>Riceve, elabora e controlla la merce in entrata e uscita.</a:t>
            </a:r>
          </a:p>
          <a:p>
            <a:r>
              <a:rPr lang="it-IT" sz="1600" dirty="0">
                <a:latin typeface="Aileron" panose="020B0604020202020204" charset="0"/>
              </a:rPr>
              <a:t>Procede alla sistemazione e all'etichettatura degli articoli, nonché' all'apposizione e verifica del sistema antitaccheggio della merce in collaborazione con il team del negozio.</a:t>
            </a:r>
          </a:p>
          <a:p>
            <a:r>
              <a:rPr lang="it-IT" sz="1600" dirty="0">
                <a:latin typeface="Aileron" panose="020B0604020202020204" charset="0"/>
              </a:rPr>
              <a:t>Assicura lo smistamento degli articoli e li dispone nel magazzino, nel rispetto delle disposizioni aziendali e delle regole di layout.</a:t>
            </a:r>
          </a:p>
          <a:p>
            <a:r>
              <a:rPr lang="it-IT" sz="1600" dirty="0">
                <a:latin typeface="Aileron" panose="020B0604020202020204" charset="0"/>
              </a:rPr>
              <a:t>Verifica la disponibilità dei prodotti e svolge il rifornimento sull'area vendita.</a:t>
            </a:r>
          </a:p>
          <a:p>
            <a:r>
              <a:rPr lang="it-IT" sz="1600" dirty="0">
                <a:latin typeface="Aileron" panose="020B0604020202020204" charset="0"/>
              </a:rPr>
              <a:t>Partecipa e contribuisce agli inventari di magazzino al fine di salvaguardare i beni aziendali e il profitto.</a:t>
            </a:r>
          </a:p>
          <a:p>
            <a:r>
              <a:rPr lang="it-IT" sz="1600" dirty="0">
                <a:latin typeface="Aileron" panose="020B0604020202020204" charset="0"/>
              </a:rPr>
              <a:t>Gestisce correttamente la consegna degli ordini dei clienti in area vendita in caso di picco di attività aiutando il reparto vendite.</a:t>
            </a:r>
          </a:p>
          <a:p>
            <a:r>
              <a:rPr lang="it-IT" sz="1600" dirty="0">
                <a:latin typeface="Aileron" panose="020B0604020202020204" charset="0"/>
              </a:rPr>
              <a:t>Supporta la vendita di prodotti garantendo un buon livello di servizio al cliente.</a:t>
            </a:r>
          </a:p>
          <a:p>
            <a:r>
              <a:rPr lang="it-IT" sz="1600" dirty="0">
                <a:latin typeface="Aileron" panose="020B0604020202020204" charset="0"/>
              </a:rPr>
              <a:t>Partecipa attivamente al controllo delle perdite del negozio.</a:t>
            </a:r>
          </a:p>
          <a:p>
            <a:r>
              <a:rPr lang="it-IT" sz="1600" b="1" dirty="0">
                <a:latin typeface="Aileron" panose="020B0604020202020204" charset="0"/>
              </a:rPr>
              <a:t>REQUISITI</a:t>
            </a:r>
          </a:p>
          <a:p>
            <a:r>
              <a:rPr lang="it-IT" sz="1600" dirty="0">
                <a:latin typeface="Aileron" panose="020B0604020202020204" charset="0"/>
              </a:rPr>
              <a:t>Esperienza nel settore Retail preferibile.</a:t>
            </a:r>
          </a:p>
          <a:p>
            <a:r>
              <a:rPr lang="it-IT" sz="1600" dirty="0">
                <a:latin typeface="Aileron" panose="020B0604020202020204" charset="0"/>
              </a:rPr>
              <a:t>Team </a:t>
            </a:r>
            <a:r>
              <a:rPr lang="it-IT" sz="1600" dirty="0" err="1">
                <a:latin typeface="Aileron" panose="020B0604020202020204" charset="0"/>
              </a:rPr>
              <a:t>worker</a:t>
            </a:r>
            <a:r>
              <a:rPr lang="it-IT" sz="1600" dirty="0">
                <a:latin typeface="Aileron" panose="020B0604020202020204" charset="0"/>
              </a:rPr>
              <a:t>, organizzato, metodico e meticoloso, il magazziniere ha una perfetta conoscenza del suo magazzino e conosce il prodotto per poter lavorare in modo rapido ed efficiente.</a:t>
            </a:r>
          </a:p>
          <a:p>
            <a:r>
              <a:rPr lang="it-IT" sz="1600" dirty="0">
                <a:latin typeface="Aileron" panose="020B0604020202020204" charset="0"/>
              </a:rPr>
              <a:t>Assicura la sorveglianza e l'organizzazione necessarie al controllo degli articoli.</a:t>
            </a:r>
          </a:p>
          <a:p>
            <a:r>
              <a:rPr lang="it-IT" sz="1600" dirty="0">
                <a:latin typeface="Aileron" panose="020B0604020202020204" charset="0"/>
              </a:rPr>
              <a:t>Attento e serio, ha una buona gestione dello stress, per far fronte all'aumento di merce in entrata e uscita durante i picchi di vendite.</a:t>
            </a:r>
          </a:p>
          <a:p>
            <a:r>
              <a:rPr lang="it-IT" sz="1600" dirty="0">
                <a:latin typeface="Aileron" panose="020B0604020202020204" charset="0"/>
              </a:rPr>
              <a:t>Si raccomanda un'affinità con la moda, in particolare con il mondo delle </a:t>
            </a:r>
            <a:r>
              <a:rPr lang="it-IT" sz="1600" dirty="0" err="1">
                <a:latin typeface="Aileron" panose="020B0604020202020204" charset="0"/>
              </a:rPr>
              <a:t>sneakers</a:t>
            </a:r>
            <a:r>
              <a:rPr lang="it-IT" sz="1600" dirty="0">
                <a:latin typeface="Aileron" panose="020B0604020202020204" charset="0"/>
              </a:rPr>
              <a:t> e dello sportswear.</a:t>
            </a:r>
          </a:p>
          <a:p>
            <a:endParaRPr lang="it-IT"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64552110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2734241"/>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PROMOTER TELEFONIA 20H - MEDIAWORLD MONTEBELLO - Job post – </a:t>
            </a:r>
            <a:r>
              <a:rPr lang="it-IT" sz="3200" b="1" dirty="0">
                <a:solidFill>
                  <a:srgbClr val="D60093"/>
                </a:solidFill>
                <a:latin typeface="Aileron" panose="020B0604020202020204" charset="0"/>
                <a:hlinkClick r:id="rId6"/>
              </a:rPr>
              <a:t>Match </a:t>
            </a:r>
            <a:r>
              <a:rPr lang="it-IT" sz="3200" b="1" dirty="0" err="1">
                <a:solidFill>
                  <a:srgbClr val="D60093"/>
                </a:solidFill>
                <a:latin typeface="Aileron" panose="020B0604020202020204" charset="0"/>
                <a:hlinkClick r:id="rId6"/>
              </a:rPr>
              <a:t>srl</a:t>
            </a:r>
            <a:endParaRPr lang="it-IT" sz="3200" b="1" dirty="0">
              <a:solidFill>
                <a:srgbClr val="D60093"/>
              </a:solidFill>
              <a:latin typeface="Aileron" panose="020B0604020202020204" charset="0"/>
            </a:endParaRPr>
          </a:p>
        </p:txBody>
      </p:sp>
      <p:sp>
        <p:nvSpPr>
          <p:cNvPr id="12" name="TextBox 12"/>
          <p:cNvSpPr txBox="1"/>
          <p:nvPr/>
        </p:nvSpPr>
        <p:spPr>
          <a:xfrm>
            <a:off x="1028700" y="3390800"/>
            <a:ext cx="16281105" cy="5262979"/>
          </a:xfrm>
          <a:prstGeom prst="rect">
            <a:avLst/>
          </a:prstGeom>
        </p:spPr>
        <p:txBody>
          <a:bodyPr wrap="square" lIns="0" tIns="0" rIns="0" bIns="0" rtlCol="0" anchor="t">
            <a:spAutoFit/>
          </a:bodyPr>
          <a:lstStyle/>
          <a:p>
            <a:r>
              <a:rPr lang="it-IT" dirty="0">
                <a:latin typeface="Aileron" panose="020B0604020202020204" charset="0"/>
              </a:rPr>
              <a:t>Per importante brand di settore, ricerchiamo promoter da inserire nel proprio organico con passione ed esperienza nel settore tecnologico (SMART DEVICES).</a:t>
            </a:r>
          </a:p>
          <a:p>
            <a:endParaRPr lang="it-IT" dirty="0">
              <a:latin typeface="Aileron" panose="020B0604020202020204" charset="0"/>
            </a:endParaRPr>
          </a:p>
          <a:p>
            <a:r>
              <a:rPr lang="it-IT" dirty="0">
                <a:latin typeface="Aileron" panose="020B0604020202020204" charset="0"/>
              </a:rPr>
              <a:t>L'attività è prevista da metà febbraio a metà aprile 2025, con probabile estensione, e si svolgerà per 3 giorni a settimana per un totale di 20 ore settimanali. Di seguito dettaglio:</a:t>
            </a:r>
          </a:p>
          <a:p>
            <a:r>
              <a:rPr lang="it-IT" dirty="0">
                <a:latin typeface="Aileron" panose="020B0604020202020204" charset="0"/>
              </a:rPr>
              <a:t>· Venerdì 4H, </a:t>
            </a:r>
          </a:p>
          <a:p>
            <a:r>
              <a:rPr lang="it-IT" dirty="0">
                <a:latin typeface="Aileron" panose="020B0604020202020204" charset="0"/>
              </a:rPr>
              <a:t>· Sabato 8H</a:t>
            </a:r>
          </a:p>
          <a:p>
            <a:r>
              <a:rPr lang="it-IT" dirty="0">
                <a:latin typeface="Aileron" panose="020B0604020202020204" charset="0"/>
              </a:rPr>
              <a:t>· Domenica 8H</a:t>
            </a:r>
          </a:p>
          <a:p>
            <a:endParaRPr lang="it-IT" dirty="0">
              <a:latin typeface="Aileron" panose="020B0604020202020204" charset="0"/>
            </a:endParaRPr>
          </a:p>
          <a:p>
            <a:r>
              <a:rPr lang="it-IT" dirty="0">
                <a:latin typeface="Aileron" panose="020B0604020202020204" charset="0"/>
              </a:rPr>
              <a:t>Il promoter scelto dovrà presidiare il punto vendita assegnato e proporre in vendita i prodotti del brand.</a:t>
            </a:r>
          </a:p>
          <a:p>
            <a:endParaRPr lang="it-IT" dirty="0">
              <a:latin typeface="Aileron" panose="020B0604020202020204" charset="0"/>
            </a:endParaRPr>
          </a:p>
          <a:p>
            <a:r>
              <a:rPr lang="it-IT" dirty="0">
                <a:latin typeface="Aileron" panose="020B0604020202020204" charset="0"/>
              </a:rPr>
              <a:t>Offriamo:</a:t>
            </a:r>
          </a:p>
          <a:p>
            <a:r>
              <a:rPr lang="it-IT" dirty="0">
                <a:latin typeface="Aileron" panose="020B0604020202020204" charset="0"/>
              </a:rPr>
              <a:t>- Retribuzione fissa</a:t>
            </a:r>
          </a:p>
          <a:p>
            <a:r>
              <a:rPr lang="it-IT" dirty="0">
                <a:latin typeface="Aileron" panose="020B0604020202020204" charset="0"/>
              </a:rPr>
              <a:t>- Incentivi mensili</a:t>
            </a:r>
          </a:p>
          <a:p>
            <a:endParaRPr lang="it-IT" dirty="0">
              <a:latin typeface="Aileron" panose="020B0604020202020204" charset="0"/>
            </a:endParaRPr>
          </a:p>
          <a:p>
            <a:r>
              <a:rPr lang="it-IT" dirty="0">
                <a:latin typeface="Aileron" panose="020B0604020202020204" charset="0"/>
              </a:rPr>
              <a:t>- Orari su turni (weekend inclusi)</a:t>
            </a:r>
          </a:p>
          <a:p>
            <a:endParaRPr lang="it-IT" dirty="0">
              <a:latin typeface="Aileron" panose="020B0604020202020204" charset="0"/>
            </a:endParaRPr>
          </a:p>
          <a:p>
            <a:r>
              <a:rPr lang="it-IT" dirty="0">
                <a:latin typeface="Aileron" panose="020B0604020202020204" charset="0"/>
              </a:rPr>
              <a:t>Il nostro profilo ideale ha:</a:t>
            </a:r>
          </a:p>
          <a:p>
            <a:r>
              <a:rPr lang="it-IT" dirty="0">
                <a:latin typeface="Aileron" panose="020B0604020202020204" charset="0"/>
              </a:rPr>
              <a:t>- Esperienza come promoter/addetto alle vendite nel settore elettronica, - Interesse personale per la tecnologia e gli "</a:t>
            </a:r>
            <a:r>
              <a:rPr lang="it-IT" dirty="0" err="1">
                <a:latin typeface="Aileron" panose="020B0604020202020204" charset="0"/>
              </a:rPr>
              <a:t>smartphone</a:t>
            </a:r>
            <a:r>
              <a:rPr lang="it-IT" dirty="0">
                <a:latin typeface="Aileron" panose="020B0604020202020204" charset="0"/>
              </a:rPr>
              <a:t>«, - Ottime doti di vendita, relazionali e di risoluzione nei problemi</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78327954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005967"/>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Commesso- Job post – </a:t>
            </a:r>
            <a:r>
              <a:rPr lang="it-IT" sz="3200" b="1" dirty="0">
                <a:solidFill>
                  <a:srgbClr val="D60093"/>
                </a:solidFill>
                <a:latin typeface="Aileron" panose="020B0604020202020204" charset="0"/>
                <a:hlinkClick r:id="rId6"/>
              </a:rPr>
              <a:t>Smart </a:t>
            </a:r>
            <a:r>
              <a:rPr lang="it-IT" sz="3200" b="1" dirty="0" err="1">
                <a:solidFill>
                  <a:srgbClr val="D60093"/>
                </a:solidFill>
                <a:latin typeface="Aileron" panose="020B0604020202020204" charset="0"/>
                <a:hlinkClick r:id="rId6"/>
              </a:rPr>
              <a:t>srl</a:t>
            </a:r>
            <a:endParaRPr lang="it-IT" sz="3200" b="1" dirty="0">
              <a:solidFill>
                <a:srgbClr val="D60093"/>
              </a:solidFill>
              <a:latin typeface="Aileron" panose="020B0604020202020204" charset="0"/>
            </a:endParaRPr>
          </a:p>
        </p:txBody>
      </p:sp>
      <p:sp>
        <p:nvSpPr>
          <p:cNvPr id="12" name="TextBox 12"/>
          <p:cNvSpPr txBox="1"/>
          <p:nvPr/>
        </p:nvSpPr>
        <p:spPr>
          <a:xfrm>
            <a:off x="1028700" y="3987934"/>
            <a:ext cx="16281105" cy="3693319"/>
          </a:xfrm>
          <a:prstGeom prst="rect">
            <a:avLst/>
          </a:prstGeom>
        </p:spPr>
        <p:txBody>
          <a:bodyPr wrap="square" lIns="0" tIns="0" rIns="0" bIns="0" rtlCol="0" anchor="t">
            <a:spAutoFit/>
          </a:bodyPr>
          <a:lstStyle/>
          <a:p>
            <a:r>
              <a:rPr lang="it-IT" sz="2000" dirty="0">
                <a:latin typeface="Aileron" panose="020B0604020202020204" charset="0"/>
              </a:rPr>
              <a:t>Si ricerca una figura propensa al rapporto con il pubblico e dalle spiccate doti commerciali .</a:t>
            </a:r>
          </a:p>
          <a:p>
            <a:endParaRPr lang="it-IT" sz="2000" dirty="0">
              <a:latin typeface="Aileron" panose="020B0604020202020204" charset="0"/>
            </a:endParaRPr>
          </a:p>
          <a:p>
            <a:r>
              <a:rPr lang="it-IT" sz="2000" dirty="0">
                <a:latin typeface="Aileron" panose="020B0604020202020204" charset="0"/>
              </a:rPr>
              <a:t>Si offre inquadramento di legge con contratto nazionale del commercio oltre che BENEFIT ed INCENTIVI al raggiungimento dei risultati concordati.</a:t>
            </a:r>
          </a:p>
          <a:p>
            <a:endParaRPr lang="it-IT" sz="2000" dirty="0">
              <a:latin typeface="Aileron" panose="020B0604020202020204" charset="0"/>
            </a:endParaRPr>
          </a:p>
          <a:p>
            <a:r>
              <a:rPr lang="it-IT" sz="2000" dirty="0">
                <a:latin typeface="Aileron" panose="020B0604020202020204" charset="0"/>
              </a:rPr>
              <a:t>Contratto di lavoro: Tempo pieno, Part-time</a:t>
            </a:r>
          </a:p>
          <a:p>
            <a:endParaRPr lang="it-IT" sz="2000" dirty="0">
              <a:latin typeface="Aileron" panose="020B0604020202020204" charset="0"/>
            </a:endParaRPr>
          </a:p>
          <a:p>
            <a:r>
              <a:rPr lang="it-IT" sz="2000" dirty="0">
                <a:latin typeface="Aileron" panose="020B0604020202020204" charset="0"/>
              </a:rPr>
              <a:t>Disponibilità:</a:t>
            </a:r>
          </a:p>
          <a:p>
            <a:endParaRPr lang="it-IT" sz="2000" dirty="0">
              <a:latin typeface="Aileron" panose="020B0604020202020204" charset="0"/>
            </a:endParaRPr>
          </a:p>
          <a:p>
            <a:r>
              <a:rPr lang="it-IT" sz="2000" dirty="0">
                <a:latin typeface="Aileron" panose="020B0604020202020204" charset="0"/>
              </a:rPr>
              <a:t>Festivo</a:t>
            </a:r>
          </a:p>
          <a:p>
            <a:r>
              <a:rPr lang="it-IT" sz="2000" dirty="0">
                <a:latin typeface="Aileron" panose="020B0604020202020204" charset="0"/>
              </a:rPr>
              <a:t>Turni</a:t>
            </a:r>
          </a:p>
          <a:p>
            <a:r>
              <a:rPr lang="it-IT" sz="2000" dirty="0">
                <a:latin typeface="Aileron" panose="020B0604020202020204" charset="0"/>
              </a:rPr>
              <a:t>Weekend</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95987801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005967"/>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Addetto/a alla SICUREZZA non armata - Job post – </a:t>
            </a:r>
            <a:r>
              <a:rPr lang="it-IT" sz="3200" b="1" dirty="0">
                <a:solidFill>
                  <a:srgbClr val="D60093"/>
                </a:solidFill>
                <a:latin typeface="Aileron" panose="020B0604020202020204" charset="0"/>
                <a:hlinkClick r:id="rId6"/>
              </a:rPr>
              <a:t>Demetra Group</a:t>
            </a:r>
            <a:endParaRPr lang="it-IT" sz="3200" b="1" dirty="0">
              <a:solidFill>
                <a:srgbClr val="D60093"/>
              </a:solidFill>
              <a:latin typeface="Aileron" panose="020B0604020202020204" charset="0"/>
            </a:endParaRPr>
          </a:p>
        </p:txBody>
      </p:sp>
      <p:sp>
        <p:nvSpPr>
          <p:cNvPr id="12" name="TextBox 12"/>
          <p:cNvSpPr txBox="1"/>
          <p:nvPr/>
        </p:nvSpPr>
        <p:spPr>
          <a:xfrm>
            <a:off x="1028700" y="3987934"/>
            <a:ext cx="16281105" cy="4616648"/>
          </a:xfrm>
          <a:prstGeom prst="rect">
            <a:avLst/>
          </a:prstGeom>
        </p:spPr>
        <p:txBody>
          <a:bodyPr wrap="square" lIns="0" tIns="0" rIns="0" bIns="0" rtlCol="0" anchor="t">
            <a:spAutoFit/>
          </a:bodyPr>
          <a:lstStyle/>
          <a:p>
            <a:r>
              <a:rPr lang="it-IT" sz="2000" dirty="0">
                <a:latin typeface="Aileron" panose="020B0604020202020204" charset="0"/>
              </a:rPr>
              <a:t>I requisiti richiesti per candidarsi sono:</a:t>
            </a:r>
          </a:p>
          <a:p>
            <a:r>
              <a:rPr lang="it-IT" sz="2000" dirty="0">
                <a:latin typeface="Aileron" panose="020B0604020202020204" charset="0"/>
              </a:rPr>
              <a:t>Possesso di un'auto o moto</a:t>
            </a:r>
          </a:p>
          <a:p>
            <a:r>
              <a:rPr lang="it-IT" sz="2000" dirty="0">
                <a:latin typeface="Aileron" panose="020B0604020202020204" charset="0"/>
              </a:rPr>
              <a:t>Eccellente conoscenza della lingua italiana</a:t>
            </a:r>
          </a:p>
          <a:p>
            <a:r>
              <a:rPr lang="it-IT" sz="2000" dirty="0">
                <a:latin typeface="Aileron" panose="020B0604020202020204" charset="0"/>
              </a:rPr>
              <a:t>Disponibilità a lavorare su turni, in tutte le fasce orarie</a:t>
            </a:r>
          </a:p>
          <a:p>
            <a:r>
              <a:rPr lang="it-IT" sz="2000" dirty="0">
                <a:latin typeface="Aileron" panose="020B0604020202020204" charset="0"/>
              </a:rPr>
              <a:t>Abbigliamento elegante nero (giacca, pantaloni, camicia, scarpe e cravatta)</a:t>
            </a:r>
          </a:p>
          <a:p>
            <a:r>
              <a:rPr lang="it-IT" sz="2000" dirty="0">
                <a:latin typeface="Aileron" panose="020B0604020202020204" charset="0"/>
              </a:rPr>
              <a:t>Attitudine disponibile, scrupolosa e attenta</a:t>
            </a:r>
          </a:p>
          <a:p>
            <a:r>
              <a:rPr lang="it-IT" sz="2000" dirty="0">
                <a:latin typeface="Aileron" panose="020B0604020202020204" charset="0"/>
              </a:rPr>
              <a:t>Massima disponibilità</a:t>
            </a:r>
          </a:p>
          <a:p>
            <a:r>
              <a:rPr lang="it-IT" sz="2000" dirty="0">
                <a:latin typeface="Aileron" panose="020B0604020202020204" charset="0"/>
              </a:rPr>
              <a:t>Motivazione e determinazione sono essenziali, insieme a una predisposizione caratteriale adatta al contesto lavorativo. È fondamentale essere attenti e mantenere un comportamento paziente e collaborativo; candidati distratti o superficiali non sono idonei per questo ruolo.</a:t>
            </a:r>
          </a:p>
          <a:p>
            <a:r>
              <a:rPr lang="it-IT" sz="2000" dirty="0">
                <a:latin typeface="Aileron" panose="020B0604020202020204" charset="0"/>
              </a:rPr>
              <a:t>Preferenze Aggiuntive: Certificato Antincendio Rischio Alto, BLSD (Basic Life </a:t>
            </a:r>
            <a:r>
              <a:rPr lang="it-IT" sz="2000" dirty="0" err="1">
                <a:latin typeface="Aileron" panose="020B0604020202020204" charset="0"/>
              </a:rPr>
              <a:t>Support</a:t>
            </a:r>
            <a:r>
              <a:rPr lang="it-IT" sz="2000" dirty="0">
                <a:latin typeface="Aileron" panose="020B0604020202020204" charset="0"/>
              </a:rPr>
              <a:t> and </a:t>
            </a:r>
            <a:r>
              <a:rPr lang="it-IT" sz="2000" dirty="0" err="1">
                <a:latin typeface="Aileron" panose="020B0604020202020204" charset="0"/>
              </a:rPr>
              <a:t>Defibrillation</a:t>
            </a:r>
            <a:r>
              <a:rPr lang="it-IT" sz="2000" dirty="0">
                <a:latin typeface="Aileron" panose="020B0604020202020204" charset="0"/>
              </a:rPr>
              <a:t>), Certificazione di Primo Soccorso (PS)</a:t>
            </a:r>
          </a:p>
          <a:p>
            <a:r>
              <a:rPr lang="it-IT" sz="2000" dirty="0">
                <a:latin typeface="Aileron" panose="020B0604020202020204" charset="0"/>
              </a:rPr>
              <a:t>Idoneità Tecnica</a:t>
            </a:r>
          </a:p>
          <a:p>
            <a:endParaRPr lang="it-IT" sz="2000" dirty="0">
              <a:latin typeface="Aileron" panose="020B0604020202020204" charset="0"/>
            </a:endParaRPr>
          </a:p>
          <a:p>
            <a:r>
              <a:rPr lang="it-IT" sz="2000" dirty="0">
                <a:latin typeface="Aileron" panose="020B0604020202020204" charset="0"/>
              </a:rPr>
              <a:t>Offriamo opportunità di lavoro sia Part-Time che Full-Time secondo il CCNL Guardie Private di Sicurezza, con possibilità di operare in tutta la provincia.</a:t>
            </a: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42259512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005967"/>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Beauty Advisor – Voghera - Job post – </a:t>
            </a:r>
            <a:r>
              <a:rPr lang="it-IT" sz="3200" b="1" dirty="0">
                <a:solidFill>
                  <a:srgbClr val="D60093"/>
                </a:solidFill>
                <a:latin typeface="Aileron" panose="020B0604020202020204" charset="0"/>
                <a:hlinkClick r:id="rId6"/>
              </a:rPr>
              <a:t>Sephora</a:t>
            </a:r>
            <a:endParaRPr lang="it-IT" sz="3200" b="1" dirty="0">
              <a:solidFill>
                <a:srgbClr val="D60093"/>
              </a:solidFill>
              <a:latin typeface="Aileron" panose="020B0604020202020204" charset="0"/>
            </a:endParaRPr>
          </a:p>
        </p:txBody>
      </p:sp>
      <p:sp>
        <p:nvSpPr>
          <p:cNvPr id="12" name="TextBox 12"/>
          <p:cNvSpPr txBox="1"/>
          <p:nvPr/>
        </p:nvSpPr>
        <p:spPr>
          <a:xfrm>
            <a:off x="1028700" y="3987934"/>
            <a:ext cx="16281105" cy="5232202"/>
          </a:xfrm>
          <a:prstGeom prst="rect">
            <a:avLst/>
          </a:prstGeom>
        </p:spPr>
        <p:txBody>
          <a:bodyPr wrap="square" lIns="0" tIns="0" rIns="0" bIns="0" rtlCol="0" anchor="t">
            <a:spAutoFit/>
          </a:bodyPr>
          <a:lstStyle/>
          <a:p>
            <a:r>
              <a:rPr lang="it-IT" sz="2000" dirty="0">
                <a:latin typeface="Aileron" panose="020B0604020202020204" charset="0"/>
              </a:rPr>
              <a:t>Chi stiamo ricercando:</a:t>
            </a:r>
          </a:p>
          <a:p>
            <a:r>
              <a:rPr lang="it-IT" sz="2000" dirty="0">
                <a:latin typeface="Aileron" panose="020B0604020202020204" charset="0"/>
              </a:rPr>
              <a:t>Esperienza pregressa in ruoli analoghi (Sales Assistant, Promoter, Beauty Consultant) preferibilmente in contesti Retail multinazionali dinamici</a:t>
            </a:r>
          </a:p>
          <a:p>
            <a:r>
              <a:rPr lang="it-IT" sz="2000" dirty="0">
                <a:latin typeface="Aileron" panose="020B0604020202020204" charset="0"/>
              </a:rPr>
              <a:t>Conoscenza dei principali </a:t>
            </a:r>
            <a:r>
              <a:rPr lang="it-IT" sz="2000" dirty="0" err="1">
                <a:latin typeface="Aileron" panose="020B0604020202020204" charset="0"/>
              </a:rPr>
              <a:t>KPIs</a:t>
            </a:r>
            <a:r>
              <a:rPr lang="it-IT" sz="2000" dirty="0">
                <a:latin typeface="Aileron" panose="020B0604020202020204" charset="0"/>
              </a:rPr>
              <a:t> del commercio</a:t>
            </a:r>
          </a:p>
          <a:p>
            <a:r>
              <a:rPr lang="it-IT" sz="2000" dirty="0">
                <a:latin typeface="Aileron" panose="020B0604020202020204" charset="0"/>
              </a:rPr>
              <a:t>Empatia e dinamismo</a:t>
            </a:r>
          </a:p>
          <a:p>
            <a:r>
              <a:rPr lang="it-IT" sz="2000" dirty="0">
                <a:latin typeface="Aileron" panose="020B0604020202020204" charset="0"/>
              </a:rPr>
              <a:t>Orientamento ai risultati</a:t>
            </a:r>
          </a:p>
          <a:p>
            <a:r>
              <a:rPr lang="it-IT" sz="2000" dirty="0">
                <a:latin typeface="Aileron" panose="020B0604020202020204" charset="0"/>
              </a:rPr>
              <a:t>Predisposizione al lavoro in team.</a:t>
            </a:r>
          </a:p>
          <a:p>
            <a:endParaRPr lang="it-IT" sz="2000" dirty="0">
              <a:latin typeface="Aileron" panose="020B0604020202020204" charset="0"/>
            </a:endParaRPr>
          </a:p>
          <a:p>
            <a:r>
              <a:rPr lang="it-IT" sz="2000" dirty="0" err="1">
                <a:latin typeface="Aileron" panose="020B0604020202020204" charset="0"/>
              </a:rPr>
              <a:t>Working</a:t>
            </a:r>
            <a:r>
              <a:rPr lang="it-IT" sz="2000" dirty="0">
                <a:latin typeface="Aileron" panose="020B0604020202020204" charset="0"/>
              </a:rPr>
              <a:t> Environment: potrai lavorare all’interno di un ambiente dinamico e inclusivo, e potrai partecipare ad eventi aziendali</a:t>
            </a:r>
          </a:p>
          <a:p>
            <a:r>
              <a:rPr lang="it-IT" sz="2000" dirty="0">
                <a:latin typeface="Aileron" panose="020B0604020202020204" charset="0"/>
              </a:rPr>
              <a:t>Work-life balance: organizzerai la tua settimana lavorativa su 5 giorni</a:t>
            </a:r>
          </a:p>
          <a:p>
            <a:r>
              <a:rPr lang="it-IT" sz="2000" dirty="0">
                <a:latin typeface="Aileron" panose="020B0604020202020204" charset="0"/>
              </a:rPr>
              <a:t>Sephora </a:t>
            </a:r>
            <a:r>
              <a:rPr lang="it-IT" sz="2000" dirty="0" err="1">
                <a:latin typeface="Aileron" panose="020B0604020202020204" charset="0"/>
              </a:rPr>
              <a:t>Stands</a:t>
            </a:r>
            <a:r>
              <a:rPr lang="it-IT" sz="2000" dirty="0">
                <a:latin typeface="Aileron" panose="020B0604020202020204" charset="0"/>
              </a:rPr>
              <a:t>: il nostro comitato "Sephora </a:t>
            </a:r>
            <a:r>
              <a:rPr lang="it-IT" sz="2000" dirty="0" err="1">
                <a:latin typeface="Aileron" panose="020B0604020202020204" charset="0"/>
              </a:rPr>
              <a:t>Stands</a:t>
            </a:r>
            <a:r>
              <a:rPr lang="it-IT" sz="2000" dirty="0">
                <a:latin typeface="Aileron" panose="020B0604020202020204" charset="0"/>
              </a:rPr>
              <a:t>" si occupa di organizzare attività ad impatto sociale e ambientale positivo</a:t>
            </a:r>
          </a:p>
          <a:p>
            <a:r>
              <a:rPr lang="it-IT" sz="2000" dirty="0">
                <a:latin typeface="Aileron" panose="020B0604020202020204" charset="0"/>
              </a:rPr>
              <a:t>Career </a:t>
            </a:r>
            <a:r>
              <a:rPr lang="it-IT" sz="2000" dirty="0" err="1">
                <a:latin typeface="Aileron" panose="020B0604020202020204" charset="0"/>
              </a:rPr>
              <a:t>paths</a:t>
            </a:r>
            <a:r>
              <a:rPr lang="it-IT" sz="2000" dirty="0">
                <a:latin typeface="Aileron" panose="020B0604020202020204" charset="0"/>
              </a:rPr>
              <a:t>: continuerai a sviluppare le tue competenze attraverso piani di formazione e di sviluppo personalizzati, creati dalla nostra “Sephora </a:t>
            </a:r>
            <a:r>
              <a:rPr lang="it-IT" sz="2000" dirty="0" err="1">
                <a:latin typeface="Aileron" panose="020B0604020202020204" charset="0"/>
              </a:rPr>
              <a:t>University</a:t>
            </a:r>
            <a:r>
              <a:rPr lang="it-IT" sz="2000" dirty="0">
                <a:latin typeface="Aileron" panose="020B0604020202020204" charset="0"/>
              </a:rPr>
              <a:t>.”</a:t>
            </a:r>
          </a:p>
          <a:p>
            <a:r>
              <a:rPr lang="it-IT" sz="2000" dirty="0" err="1">
                <a:latin typeface="Aileron" panose="020B0604020202020204" charset="0"/>
              </a:rPr>
              <a:t>Meaningful</a:t>
            </a:r>
            <a:r>
              <a:rPr lang="it-IT" sz="2000" dirty="0">
                <a:latin typeface="Aileron" panose="020B0604020202020204" charset="0"/>
              </a:rPr>
              <a:t> </a:t>
            </a:r>
            <a:r>
              <a:rPr lang="it-IT" sz="2000" dirty="0" err="1">
                <a:latin typeface="Aileron" panose="020B0604020202020204" charset="0"/>
              </a:rPr>
              <a:t>Rewards</a:t>
            </a:r>
            <a:r>
              <a:rPr lang="it-IT" sz="2000" dirty="0">
                <a:latin typeface="Aileron" panose="020B0604020202020204" charset="0"/>
              </a:rPr>
              <a:t>: avrai la possibilità di avere accesso al welfare aziendale, di ricevere prodotti beauty in regalo e di avere accesso a sconti sui prodotti Sephora e LVMH.</a:t>
            </a:r>
          </a:p>
          <a:p>
            <a:endParaRPr lang="it-IT" sz="2000" dirty="0">
              <a:latin typeface="Aileron" panose="020B0604020202020204" charset="0"/>
            </a:endParaRP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9390324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8700" y="3005967"/>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Addett* Salumi e Formaggi - Part Time 24h - Job post – </a:t>
            </a:r>
            <a:r>
              <a:rPr lang="it-IT" sz="3200" b="1" dirty="0">
                <a:solidFill>
                  <a:srgbClr val="D60093"/>
                </a:solidFill>
                <a:latin typeface="Aileron" panose="020B0604020202020204" charset="0"/>
                <a:hlinkClick r:id="rId6"/>
              </a:rPr>
              <a:t>Iper</a:t>
            </a:r>
            <a:endParaRPr lang="it-IT" sz="3200" b="1" dirty="0">
              <a:solidFill>
                <a:srgbClr val="D60093"/>
              </a:solidFill>
              <a:latin typeface="Aileron" panose="020B0604020202020204" charset="0"/>
            </a:endParaRPr>
          </a:p>
        </p:txBody>
      </p:sp>
      <p:sp>
        <p:nvSpPr>
          <p:cNvPr id="12" name="TextBox 12"/>
          <p:cNvSpPr txBox="1"/>
          <p:nvPr/>
        </p:nvSpPr>
        <p:spPr>
          <a:xfrm>
            <a:off x="1003447" y="3594411"/>
            <a:ext cx="16281105" cy="6155531"/>
          </a:xfrm>
          <a:prstGeom prst="rect">
            <a:avLst/>
          </a:prstGeom>
        </p:spPr>
        <p:txBody>
          <a:bodyPr wrap="square" lIns="0" tIns="0" rIns="0" bIns="0" rtlCol="0" anchor="t">
            <a:spAutoFit/>
          </a:bodyPr>
          <a:lstStyle/>
          <a:p>
            <a:r>
              <a:rPr lang="it-IT" sz="2000" dirty="0">
                <a:latin typeface="Aileron" panose="020B0604020202020204" charset="0"/>
              </a:rPr>
              <a:t>Mansioni:</a:t>
            </a:r>
          </a:p>
          <a:p>
            <a:r>
              <a:rPr lang="it-IT" sz="2000" dirty="0">
                <a:latin typeface="Aileron" panose="020B0604020202020204" charset="0"/>
              </a:rPr>
              <a:t>Disosso dei salumi crudi.</a:t>
            </a:r>
          </a:p>
          <a:p>
            <a:r>
              <a:rPr lang="it-IT" sz="2000" dirty="0">
                <a:latin typeface="Aileron" panose="020B0604020202020204" charset="0"/>
              </a:rPr>
              <a:t>Taglio dei salumi con l'affettatrice e formaggi al coltello.</a:t>
            </a:r>
          </a:p>
          <a:p>
            <a:r>
              <a:rPr lang="it-IT" sz="2000" dirty="0">
                <a:latin typeface="Aileron" panose="020B0604020202020204" charset="0"/>
              </a:rPr>
              <a:t>Taglio dei formaggi stagionati.</a:t>
            </a:r>
          </a:p>
          <a:p>
            <a:r>
              <a:rPr lang="it-IT" sz="2000" dirty="0">
                <a:latin typeface="Aileron" panose="020B0604020202020204" charset="0"/>
              </a:rPr>
              <a:t>Rifornimento e riassortimento del banco con i prodotti del reparto salumi e formaggi.</a:t>
            </a:r>
          </a:p>
          <a:p>
            <a:r>
              <a:rPr lang="it-IT" sz="2000" dirty="0">
                <a:latin typeface="Aileron" panose="020B0604020202020204" charset="0"/>
              </a:rPr>
              <a:t>Controllo delle date di scadenza e rotazione dei prodotti.</a:t>
            </a:r>
          </a:p>
          <a:p>
            <a:r>
              <a:rPr lang="it-IT" sz="2000" dirty="0">
                <a:latin typeface="Aileron" panose="020B0604020202020204" charset="0"/>
              </a:rPr>
              <a:t>Manutenzione dell'ordine e della pulizia del reparto.</a:t>
            </a:r>
          </a:p>
          <a:p>
            <a:r>
              <a:rPr lang="it-IT" sz="2000" dirty="0">
                <a:latin typeface="Aileron" panose="020B0604020202020204" charset="0"/>
              </a:rPr>
              <a:t>Assistenza ai clienti nella ricerca dei prodotti e nella scelta del prodotto più adatto alle loro esigenze.</a:t>
            </a:r>
          </a:p>
          <a:p>
            <a:r>
              <a:rPr lang="it-IT" sz="2000" dirty="0">
                <a:latin typeface="Aileron" panose="020B0604020202020204" charset="0"/>
              </a:rPr>
              <a:t>Segnalazione al responsabile di eventuali anomalie o problemi.</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Esperienza pregressa come Addett* alla Vendita nel reparto salumi e formaggi è un vantaggio.</a:t>
            </a:r>
          </a:p>
          <a:p>
            <a:r>
              <a:rPr lang="it-IT" sz="2000" dirty="0">
                <a:latin typeface="Aileron" panose="020B0604020202020204" charset="0"/>
              </a:rPr>
              <a:t>Ottime capacità di comunicazione e di relazione con il pubblico.</a:t>
            </a:r>
          </a:p>
          <a:p>
            <a:r>
              <a:rPr lang="it-IT" sz="2000" dirty="0">
                <a:latin typeface="Aileron" panose="020B0604020202020204" charset="0"/>
              </a:rPr>
              <a:t>Capacità di lavorare in modo autonomo e in team.</a:t>
            </a:r>
          </a:p>
          <a:p>
            <a:r>
              <a:rPr lang="it-IT" sz="2000" dirty="0">
                <a:latin typeface="Aileron" panose="020B0604020202020204" charset="0"/>
              </a:rPr>
              <a:t>Orientamento al cliente e alla risoluzione dei problemi.</a:t>
            </a:r>
          </a:p>
          <a:p>
            <a:r>
              <a:rPr lang="it-IT" sz="2000" dirty="0">
                <a:latin typeface="Aileron" panose="020B0604020202020204" charset="0"/>
              </a:rPr>
              <a:t>Manualità e precisione nel taglio dei salumi e formaggi.</a:t>
            </a:r>
          </a:p>
          <a:p>
            <a:r>
              <a:rPr lang="it-IT" sz="2000" dirty="0">
                <a:latin typeface="Aileron" panose="020B0604020202020204" charset="0"/>
              </a:rPr>
              <a:t>Disponibilità a lavorare su turni, anche flessibili, inclusi sabati, domeniche e festivi.</a:t>
            </a:r>
          </a:p>
          <a:p>
            <a:endParaRPr lang="it-IT" sz="2000" dirty="0">
              <a:latin typeface="Aileron" panose="020B0604020202020204" charset="0"/>
            </a:endParaRP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29858801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5156" y="2660638"/>
            <a:ext cx="16497300" cy="984885"/>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SALUMI e FORMAGGI – Progetto Mestieri in Crescita – Salumeria – MONTEBELLO - Job post – </a:t>
            </a:r>
            <a:r>
              <a:rPr lang="it-IT" sz="3200" b="1" dirty="0">
                <a:solidFill>
                  <a:srgbClr val="D60093"/>
                </a:solidFill>
                <a:latin typeface="Aileron" panose="020B0604020202020204" charset="0"/>
                <a:hlinkClick r:id="rId6"/>
              </a:rPr>
              <a:t>Iper</a:t>
            </a:r>
            <a:endParaRPr lang="it-IT" sz="3200" b="1" dirty="0">
              <a:solidFill>
                <a:srgbClr val="D60093"/>
              </a:solidFill>
              <a:latin typeface="Aileron" panose="020B0604020202020204" charset="0"/>
            </a:endParaRPr>
          </a:p>
        </p:txBody>
      </p:sp>
      <p:sp>
        <p:nvSpPr>
          <p:cNvPr id="12" name="TextBox 12"/>
          <p:cNvSpPr txBox="1"/>
          <p:nvPr/>
        </p:nvSpPr>
        <p:spPr>
          <a:xfrm>
            <a:off x="1025156" y="3645523"/>
            <a:ext cx="16281105" cy="6340197"/>
          </a:xfrm>
          <a:prstGeom prst="rect">
            <a:avLst/>
          </a:prstGeom>
        </p:spPr>
        <p:txBody>
          <a:bodyPr wrap="square" lIns="0" tIns="0" rIns="0" bIns="0" rtlCol="0" anchor="t">
            <a:spAutoFit/>
          </a:bodyPr>
          <a:lstStyle/>
          <a:p>
            <a:r>
              <a:rPr lang="it-IT" sz="1600" dirty="0">
                <a:latin typeface="Aileron" panose="020B0604020202020204" charset="0"/>
              </a:rPr>
              <a:t>Sei un* </a:t>
            </a:r>
            <a:r>
              <a:rPr lang="it-IT" sz="1600" dirty="0" err="1">
                <a:latin typeface="Aileron" panose="020B0604020202020204" charset="0"/>
              </a:rPr>
              <a:t>ragazz</a:t>
            </a:r>
            <a:r>
              <a:rPr lang="it-IT" sz="1600" dirty="0">
                <a:latin typeface="Aileron" panose="020B0604020202020204" charset="0"/>
              </a:rPr>
              <a:t>* </a:t>
            </a:r>
            <a:r>
              <a:rPr lang="it-IT" sz="1600" dirty="0" err="1">
                <a:latin typeface="Aileron" panose="020B0604020202020204" charset="0"/>
              </a:rPr>
              <a:t>interessat</a:t>
            </a:r>
            <a:r>
              <a:rPr lang="it-IT" sz="1600" dirty="0">
                <a:latin typeface="Aileron" panose="020B0604020202020204" charset="0"/>
              </a:rPr>
              <a:t>* a un percorso formativo dinamico e coinvolgente? Se sì, sei nel posto giusto! Iper La grande i, ti offre l'opportunità di imparare il mestiere di addetto al banco salumi e formaggi attraverso un percorso di apprendimento di 12 mesi, pensato appositamente per te.</a:t>
            </a:r>
          </a:p>
          <a:p>
            <a:endParaRPr lang="it-IT" sz="1600" dirty="0">
              <a:latin typeface="Aileron" panose="020B0604020202020204" charset="0"/>
            </a:endParaRPr>
          </a:p>
          <a:p>
            <a:r>
              <a:rPr lang="it-IT" sz="1600" dirty="0">
                <a:latin typeface="Aileron" panose="020B0604020202020204" charset="0"/>
              </a:rPr>
              <a:t>Cosa ti offriamo:</a:t>
            </a:r>
          </a:p>
          <a:p>
            <a:r>
              <a:rPr lang="it-IT" sz="1600" dirty="0">
                <a:latin typeface="Aileron" panose="020B0604020202020204" charset="0"/>
              </a:rPr>
              <a:t>Contratto di lavoro: tempo determinato Full Time (40 ore) sviluppato su turni alternati e articolati.</a:t>
            </a:r>
          </a:p>
          <a:p>
            <a:r>
              <a:rPr lang="it-IT" sz="1600" dirty="0">
                <a:latin typeface="Aileron" panose="020B0604020202020204" charset="0"/>
              </a:rPr>
              <a:t>Percorso formativo completo: Riceverai un programma di formazione alternando attività di aula, presso la nostra Scuola dei Mestieri e formazione on the job nel punto vendita. Infine, saranno previsti momenti formativi periodici con i nostri esperti del settore dei salumi e dei formaggi.</a:t>
            </a:r>
          </a:p>
          <a:p>
            <a:r>
              <a:rPr lang="it-IT" sz="1600" dirty="0">
                <a:latin typeface="Aileron" panose="020B0604020202020204" charset="0"/>
              </a:rPr>
              <a:t>Sviluppo di nuove competenze: Apprenderai conoscenze sulla classificazione dei prodotti, stagionalità, taglio, vendita, fino alla gestione del banco per diventare un vero professionista del settore salumi e formaggi.</a:t>
            </a:r>
          </a:p>
          <a:p>
            <a:endParaRPr lang="it-IT" sz="1600" dirty="0">
              <a:latin typeface="Aileron" panose="020B0604020202020204" charset="0"/>
            </a:endParaRPr>
          </a:p>
          <a:p>
            <a:r>
              <a:rPr lang="it-IT" sz="1600" dirty="0">
                <a:latin typeface="Aileron" panose="020B0604020202020204" charset="0"/>
              </a:rPr>
              <a:t>INSERIMENTO PREVISTO NEL MESE DI MAGGIO 2025</a:t>
            </a:r>
          </a:p>
          <a:p>
            <a:r>
              <a:rPr lang="it-IT" sz="1600" dirty="0">
                <a:latin typeface="Aileron" panose="020B0604020202020204" charset="0"/>
              </a:rPr>
              <a:t>Requisiti:</a:t>
            </a:r>
          </a:p>
          <a:p>
            <a:r>
              <a:rPr lang="it-IT" sz="1600" dirty="0">
                <a:latin typeface="Aileron" panose="020B0604020202020204" charset="0"/>
              </a:rPr>
              <a:t>Automunito, Patente B</a:t>
            </a:r>
          </a:p>
          <a:p>
            <a:r>
              <a:rPr lang="it-IT" sz="1600" dirty="0">
                <a:latin typeface="Aileron" panose="020B0604020202020204" charset="0"/>
              </a:rPr>
              <a:t>Interesse per il settore dei salumi e dei formaggi e per la tradizione culinaria.</a:t>
            </a:r>
          </a:p>
          <a:p>
            <a:r>
              <a:rPr lang="it-IT" sz="1600" dirty="0">
                <a:latin typeface="Aileron" panose="020B0604020202020204" charset="0"/>
              </a:rPr>
              <a:t>Voglia di imparare e crescere professionalmente.</a:t>
            </a:r>
          </a:p>
          <a:p>
            <a:r>
              <a:rPr lang="it-IT" sz="1600" dirty="0">
                <a:latin typeface="Aileron" panose="020B0604020202020204" charset="0"/>
              </a:rPr>
              <a:t>Capacità comunicative e relazionali.</a:t>
            </a:r>
          </a:p>
          <a:p>
            <a:r>
              <a:rPr lang="it-IT" sz="1600" dirty="0">
                <a:latin typeface="Aileron" panose="020B0604020202020204" charset="0"/>
              </a:rPr>
              <a:t>Spirito di collaborazione e autonomia.</a:t>
            </a:r>
          </a:p>
          <a:p>
            <a:r>
              <a:rPr lang="it-IT" sz="1600" dirty="0">
                <a:latin typeface="Aileron" panose="020B0604020202020204" charset="0"/>
              </a:rPr>
              <a:t>Flessibilità oraria, inclusi weekend e festivi.</a:t>
            </a:r>
          </a:p>
          <a:p>
            <a:r>
              <a:rPr lang="it-IT" sz="1600" dirty="0">
                <a:latin typeface="Aileron" panose="020B0604020202020204" charset="0"/>
              </a:rPr>
              <a:t>Disponibilità a brevi trasferte formative.</a:t>
            </a:r>
          </a:p>
          <a:p>
            <a:endParaRPr lang="it-IT" sz="1600" dirty="0">
              <a:latin typeface="Aileron" panose="020B0604020202020204" charset="0"/>
            </a:endParaRPr>
          </a:p>
          <a:p>
            <a:r>
              <a:rPr lang="it-IT" sz="1600" dirty="0">
                <a:latin typeface="Aileron" panose="020B0604020202020204" charset="0"/>
              </a:rPr>
              <a:t>Non serve esperienza: solo tanta passione per il cibo, voglia di mettersi in gioco e imparare un mestiere antico con uno sguardo al futuro.</a:t>
            </a:r>
          </a:p>
          <a:p>
            <a:endParaRPr lang="it-IT" sz="1600" dirty="0">
              <a:latin typeface="Aileron" panose="020B0604020202020204" charset="0"/>
            </a:endParaRPr>
          </a:p>
          <a:p>
            <a:endParaRPr lang="it-IT" sz="2000" dirty="0">
              <a:latin typeface="Aileron" panose="020B0604020202020204" charset="0"/>
            </a:endParaRP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2079243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Montebello </a:t>
            </a:r>
            <a:r>
              <a:rPr lang="en-US" sz="7200" b="1" dirty="0" err="1">
                <a:solidFill>
                  <a:srgbClr val="000000"/>
                </a:solidFill>
                <a:latin typeface="Aileron Ultra-Bold"/>
                <a:ea typeface="Aileron Ultra-Bold"/>
                <a:cs typeface="Aileron Ultra-Bold"/>
                <a:sym typeface="Aileron Ultra-Bold"/>
              </a:rPr>
              <a:t>della</a:t>
            </a:r>
            <a:r>
              <a:rPr lang="en-US" sz="7200" b="1" dirty="0">
                <a:solidFill>
                  <a:srgbClr val="000000"/>
                </a:solidFill>
                <a:latin typeface="Aileron Ultra-Bold"/>
                <a:ea typeface="Aileron Ultra-Bold"/>
                <a:cs typeface="Aileron Ultra-Bold"/>
                <a:sym typeface="Aileron Ultra-Bold"/>
              </a:rPr>
              <a:t> </a:t>
            </a:r>
            <a:r>
              <a:rPr lang="en-US" sz="7200" b="1" dirty="0" err="1">
                <a:solidFill>
                  <a:srgbClr val="000000"/>
                </a:solidFill>
                <a:latin typeface="Aileron Ultra-Bold"/>
                <a:ea typeface="Aileron Ultra-Bold"/>
                <a:cs typeface="Aileron Ultra-Bold"/>
                <a:sym typeface="Aileron Ultra-Bold"/>
              </a:rPr>
              <a:t>Battaglia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5156" y="2660638"/>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OTTICO PART TIME – </a:t>
            </a:r>
            <a:r>
              <a:rPr lang="it-IT" sz="3200" b="1" dirty="0">
                <a:solidFill>
                  <a:srgbClr val="D60093"/>
                </a:solidFill>
                <a:latin typeface="Aileron" panose="020B0604020202020204" charset="0"/>
                <a:hlinkClick r:id="rId6"/>
              </a:rPr>
              <a:t>Salmoiraghi &amp; Viganò </a:t>
            </a:r>
            <a:r>
              <a:rPr lang="it-IT" sz="3200" b="1" dirty="0" err="1">
                <a:solidFill>
                  <a:srgbClr val="D60093"/>
                </a:solidFill>
                <a:latin typeface="Aileron" panose="020B0604020202020204" charset="0"/>
                <a:hlinkClick r:id="rId6"/>
              </a:rPr>
              <a:t>SpA</a:t>
            </a:r>
            <a:endParaRPr lang="it-IT" sz="3200" b="1" dirty="0">
              <a:solidFill>
                <a:srgbClr val="D60093"/>
              </a:solidFill>
              <a:latin typeface="Aileron" panose="020B0604020202020204" charset="0"/>
            </a:endParaRPr>
          </a:p>
        </p:txBody>
      </p:sp>
      <p:sp>
        <p:nvSpPr>
          <p:cNvPr id="12" name="TextBox 12"/>
          <p:cNvSpPr txBox="1"/>
          <p:nvPr/>
        </p:nvSpPr>
        <p:spPr>
          <a:xfrm>
            <a:off x="1025156" y="3645523"/>
            <a:ext cx="16281105" cy="5232202"/>
          </a:xfrm>
          <a:prstGeom prst="rect">
            <a:avLst/>
          </a:prstGeom>
        </p:spPr>
        <p:txBody>
          <a:bodyPr wrap="square" lIns="0" tIns="0" rIns="0" bIns="0" rtlCol="0" anchor="t">
            <a:spAutoFit/>
          </a:bodyPr>
          <a:lstStyle/>
          <a:p>
            <a:r>
              <a:rPr lang="it-IT" sz="2000" dirty="0">
                <a:latin typeface="Aileron" panose="020B0604020202020204" charset="0"/>
              </a:rPr>
              <a:t>Salmoiraghi &amp; Viganò operante nel settore del commercio di prodotti ottici, ricerca, per inserimento presso il proprio punto vendita situato a Montebello della Battaglia, un Ottico abilitato part time 24 ore.</a:t>
            </a:r>
          </a:p>
          <a:p>
            <a:r>
              <a:rPr lang="it-IT" sz="2000" dirty="0">
                <a:latin typeface="Aileron" panose="020B0604020202020204" charset="0"/>
              </a:rPr>
              <a:t>Il benessere visivo è la tua missione e ami lavorare a contatto con il pubblico.</a:t>
            </a:r>
          </a:p>
          <a:p>
            <a:endParaRPr lang="it-IT" sz="2000" dirty="0">
              <a:latin typeface="Aileron" panose="020B0604020202020204" charset="0"/>
            </a:endParaRPr>
          </a:p>
          <a:p>
            <a:r>
              <a:rPr lang="it-IT" sz="2000" dirty="0">
                <a:latin typeface="Aileron" panose="020B0604020202020204" charset="0"/>
              </a:rPr>
              <a:t>Sei in possesso dell’abilitazione alla professione di ottico e hai maturato un’esperienza, seppur breve, nell’ambito delle principali attività previste dal ruolo, dal controllo della vista alla gestione dell’area vendita. Guardare negli occhi le persone ti fa ancora battere il cuore e desideri mettere la tua professionalità al servizio dei clienti e del loro benessere visivo.</a:t>
            </a:r>
          </a:p>
          <a:p>
            <a:endParaRPr lang="it-IT" sz="2000" dirty="0">
              <a:latin typeface="Aileron" panose="020B0604020202020204" charset="0"/>
            </a:endParaRPr>
          </a:p>
          <a:p>
            <a:r>
              <a:rPr lang="it-IT" sz="2000" dirty="0">
                <a:latin typeface="Aileron" panose="020B0604020202020204" charset="0"/>
              </a:rPr>
              <a:t>Nel tuo ruolo di ottico sarai responsabile di:</a:t>
            </a:r>
          </a:p>
          <a:p>
            <a:r>
              <a:rPr lang="it-IT" sz="2000" dirty="0">
                <a:latin typeface="Aileron" panose="020B0604020202020204" charset="0"/>
              </a:rPr>
              <a:t>effettuare i </a:t>
            </a:r>
            <a:r>
              <a:rPr lang="it-IT" sz="2000" dirty="0" err="1">
                <a:latin typeface="Aileron" panose="020B0604020202020204" charset="0"/>
              </a:rPr>
              <a:t>check</a:t>
            </a:r>
            <a:r>
              <a:rPr lang="it-IT" sz="2000" dirty="0">
                <a:latin typeface="Aileron" panose="020B0604020202020204" charset="0"/>
              </a:rPr>
              <a:t> up visivi e supportare i clienti durante le applicazioni di lenti a contatto;</a:t>
            </a:r>
          </a:p>
          <a:p>
            <a:r>
              <a:rPr lang="it-IT" sz="2000" dirty="0">
                <a:latin typeface="Aileron" panose="020B0604020202020204" charset="0"/>
              </a:rPr>
              <a:t>accompagnare i clienti nella scelta dei prodotti migliori per le loro esigenze visive, e di stile e di vita;</a:t>
            </a:r>
          </a:p>
          <a:p>
            <a:r>
              <a:rPr lang="it-IT" sz="2000" dirty="0">
                <a:latin typeface="Aileron" panose="020B0604020202020204" charset="0"/>
              </a:rPr>
              <a:t>promuovere le caratteristiche di brand e prodotti attraverso lo </a:t>
            </a:r>
            <a:r>
              <a:rPr lang="it-IT" sz="2000" dirty="0" err="1">
                <a:latin typeface="Aileron" panose="020B0604020202020204" charset="0"/>
              </a:rPr>
              <a:t>storytelling</a:t>
            </a:r>
            <a:r>
              <a:rPr lang="it-IT" sz="2000" dirty="0">
                <a:latin typeface="Aileron" panose="020B0604020202020204" charset="0"/>
              </a:rPr>
              <a:t>;</a:t>
            </a:r>
          </a:p>
          <a:p>
            <a:r>
              <a:rPr lang="it-IT" sz="2000" dirty="0">
                <a:latin typeface="Aileron" panose="020B0604020202020204" charset="0"/>
              </a:rPr>
              <a:t>gestire le attività quotidiane del punto vendita secondo le procedure aziendali;</a:t>
            </a:r>
          </a:p>
          <a:p>
            <a:r>
              <a:rPr lang="it-IT" sz="2000" dirty="0">
                <a:latin typeface="Aileron" panose="020B0604020202020204" charset="0"/>
              </a:rPr>
              <a:t>gestire resi, ordini, spedizioni, pagamenti ed eventuali reclami in modo professionale.</a:t>
            </a:r>
          </a:p>
          <a:p>
            <a:endParaRPr lang="it-IT" sz="2000" dirty="0">
              <a:latin typeface="Aileron" panose="020B0604020202020204" charset="0"/>
            </a:endParaRP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416790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txBody>
          <a:bodyPr/>
          <a:lstStyle/>
          <a:p>
            <a:endParaRPr lang="it-IT"/>
          </a:p>
        </p:txBody>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it-IT"/>
          </a:p>
        </p:txBody>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it-IT"/>
          </a:p>
        </p:txBody>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txBody>
            <a:bodyPr/>
            <a:lstStyle/>
            <a:p>
              <a:endParaRPr lang="it-IT"/>
            </a:p>
          </p:txBody>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txBody>
            <a:bodyPr/>
            <a:lstStyle/>
            <a:p>
              <a:endParaRPr lang="it-IT"/>
            </a:p>
          </p:txBody>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txBody>
            <a:bodyPr/>
            <a:lstStyle/>
            <a:p>
              <a:endParaRPr lang="it-IT"/>
            </a:p>
          </p:txBody>
        </p:sp>
      </p:grpSp>
      <p:sp>
        <p:nvSpPr>
          <p:cNvPr id="10" name="TextBox 10"/>
          <p:cNvSpPr txBox="1"/>
          <p:nvPr/>
        </p:nvSpPr>
        <p:spPr>
          <a:xfrm>
            <a:off x="1156292" y="1824235"/>
            <a:ext cx="16230600" cy="961249"/>
          </a:xfrm>
          <a:prstGeom prst="rect">
            <a:avLst/>
          </a:prstGeom>
        </p:spPr>
        <p:txBody>
          <a:bodyPr lIns="0" tIns="0" rIns="0" bIns="0" rtlCol="0" anchor="t">
            <a:spAutoFit/>
          </a:bodyPr>
          <a:lstStyle/>
          <a:p>
            <a:pPr marL="0" lvl="0" indent="0" algn="l">
              <a:lnSpc>
                <a:spcPts val="7128"/>
              </a:lnSpc>
              <a:spcBef>
                <a:spcPct val="0"/>
              </a:spcBef>
            </a:pPr>
            <a:r>
              <a:rPr lang="en-US" sz="7200" b="1">
                <a:solidFill>
                  <a:srgbClr val="000000"/>
                </a:solidFill>
                <a:latin typeface="Aileron Ultra-Bold"/>
                <a:ea typeface="Aileron Ultra-Bold"/>
                <a:cs typeface="Aileron Ultra-Bold"/>
                <a:sym typeface="Aileron Ultra-Bold"/>
              </a:rPr>
              <a:t>Casei Gerola</a:t>
            </a:r>
          </a:p>
        </p:txBody>
      </p:sp>
      <p:sp>
        <p:nvSpPr>
          <p:cNvPr id="11" name="TextBox 11"/>
          <p:cNvSpPr txBox="1"/>
          <p:nvPr/>
        </p:nvSpPr>
        <p:spPr>
          <a:xfrm>
            <a:off x="1217952" y="2783322"/>
            <a:ext cx="16050131" cy="461665"/>
          </a:xfrm>
          <a:prstGeom prst="rect">
            <a:avLst/>
          </a:prstGeom>
        </p:spPr>
        <p:txBody>
          <a:bodyPr lIns="0" tIns="0" rIns="0" bIns="0" rtlCol="0" anchor="t">
            <a:spAutoFit/>
          </a:bodyPr>
          <a:lstStyle/>
          <a:p>
            <a:pPr>
              <a:lnSpc>
                <a:spcPts val="3552"/>
              </a:lnSpc>
              <a:spcBef>
                <a:spcPct val="0"/>
              </a:spcBef>
            </a:pPr>
            <a:r>
              <a:rPr lang="en-US" sz="3200" b="1" spc="-80" dirty="0">
                <a:solidFill>
                  <a:srgbClr val="FF1495"/>
                </a:solidFill>
                <a:latin typeface="Aileron Bold"/>
                <a:sym typeface="Aileron Bold"/>
              </a:rPr>
              <a:t>ADDETTI VENDITA GALASSIA IPERMERCATO CASEI GEROLA- job post-</a:t>
            </a:r>
            <a:r>
              <a:rPr lang="en-US" sz="3200" b="1" spc="-80" dirty="0">
                <a:solidFill>
                  <a:srgbClr val="FF1495"/>
                </a:solidFill>
                <a:latin typeface="Aileron Bold"/>
                <a:sym typeface="Aileron Bold"/>
                <a:hlinkClick r:id="rId6" tooltip="https://it.indeed.com/cmp/Maxi-Di-S.r.l.-1?campaignid=mobvjcmp&amp;from=mobviewjob&amp;tk=1i12q9dpbj0j3801&amp;fromjk=219483c06d69a36a">
                  <a:extLst>
                    <a:ext uri="{A12FA001-AC4F-418D-AE19-62706E023703}">
                      <ahyp:hlinkClr xmlns:ahyp="http://schemas.microsoft.com/office/drawing/2018/hyperlinkcolor" val="tx"/>
                    </a:ext>
                  </a:extLst>
                </a:hlinkClick>
              </a:rPr>
              <a:t>Maxi Di </a:t>
            </a:r>
            <a:r>
              <a:rPr lang="en-US" sz="3200" b="1" spc="-80" dirty="0" err="1">
                <a:solidFill>
                  <a:srgbClr val="FF1495"/>
                </a:solidFill>
                <a:latin typeface="Aileron Bold"/>
                <a:sym typeface="Aileron Bold"/>
                <a:hlinkClick r:id="rId6" tooltip="https://it.indeed.com/cmp/Maxi-Di-S.r.l.-1?campaignid=mobvjcmp&amp;from=mobviewjob&amp;tk=1i12q9dpbj0j3801&amp;fromjk=219483c06d69a36a">
                  <a:extLst>
                    <a:ext uri="{A12FA001-AC4F-418D-AE19-62706E023703}">
                      <ahyp:hlinkClr xmlns:ahyp="http://schemas.microsoft.com/office/drawing/2018/hyperlinkcolor" val="tx"/>
                    </a:ext>
                  </a:extLst>
                </a:hlinkClick>
              </a:rPr>
              <a:t>S.r.l</a:t>
            </a:r>
            <a:r>
              <a:rPr lang="en-US" sz="3200" b="1" spc="-80" dirty="0">
                <a:solidFill>
                  <a:srgbClr val="FF1495"/>
                </a:solidFill>
                <a:latin typeface="Aileron Bold"/>
                <a:sym typeface="Aileron Bold"/>
                <a:hlinkClick r:id="rId6" tooltip="https://it.indeed.com/cmp/Maxi-Di-S.r.l.-1?campaignid=mobvjcmp&amp;from=mobviewjob&amp;tk=1i12q9dpbj0j3801&amp;fromjk=219483c06d69a36a">
                  <a:extLst>
                    <a:ext uri="{A12FA001-AC4F-418D-AE19-62706E023703}">
                      <ahyp:hlinkClr xmlns:ahyp="http://schemas.microsoft.com/office/drawing/2018/hyperlinkcolor" val="tx"/>
                    </a:ext>
                  </a:extLst>
                </a:hlinkClick>
              </a:rPr>
              <a:t>.</a:t>
            </a:r>
          </a:p>
        </p:txBody>
      </p:sp>
      <p:sp>
        <p:nvSpPr>
          <p:cNvPr id="12" name="TextBox 12"/>
          <p:cNvSpPr txBox="1"/>
          <p:nvPr/>
        </p:nvSpPr>
        <p:spPr>
          <a:xfrm>
            <a:off x="1217952" y="3257245"/>
            <a:ext cx="16396392" cy="5925658"/>
          </a:xfrm>
          <a:prstGeom prst="rect">
            <a:avLst/>
          </a:prstGeom>
        </p:spPr>
        <p:txBody>
          <a:bodyPr lIns="0" tIns="0" rIns="0" bIns="0" rtlCol="0" anchor="t">
            <a:spAutoFit/>
          </a:bodyPr>
          <a:lstStyle/>
          <a:p>
            <a:pPr algn="l">
              <a:lnSpc>
                <a:spcPts val="2763"/>
              </a:lnSpc>
            </a:pPr>
            <a:r>
              <a:rPr lang="en-US" sz="1842">
                <a:solidFill>
                  <a:srgbClr val="000000"/>
                </a:solidFill>
                <a:latin typeface="Aileron"/>
                <a:ea typeface="Aileron"/>
                <a:cs typeface="Aileron"/>
                <a:sym typeface="Aileron"/>
              </a:rPr>
              <a:t>Descrizione completa della posizione</a:t>
            </a:r>
          </a:p>
          <a:p>
            <a:pPr algn="l">
              <a:lnSpc>
                <a:spcPts val="2763"/>
              </a:lnSpc>
            </a:pPr>
            <a:r>
              <a:rPr lang="en-US" sz="1842">
                <a:solidFill>
                  <a:srgbClr val="000000"/>
                </a:solidFill>
                <a:latin typeface="Aileron"/>
                <a:ea typeface="Aileron"/>
                <a:cs typeface="Aileron"/>
                <a:sym typeface="Aileron"/>
              </a:rPr>
              <a:t>PER NOSTRO NEGOZIO AD INSEGNA FAMILA, RICERCHIAMO ADDETTI VENDITA CON INSERIMENTO CON CONTRATTO DI APPRENDISTATO</a:t>
            </a:r>
          </a:p>
          <a:p>
            <a:pPr algn="l">
              <a:lnSpc>
                <a:spcPts val="2763"/>
              </a:lnSpc>
            </a:pPr>
            <a:r>
              <a:rPr lang="en-US" sz="1842">
                <a:solidFill>
                  <a:srgbClr val="000000"/>
                </a:solidFill>
                <a:latin typeface="Aileron"/>
                <a:ea typeface="Aileron"/>
                <a:cs typeface="Aileron"/>
                <a:sym typeface="Aileron"/>
              </a:rPr>
              <a:t>I candidati ritenuti in linea con la posizione saranno contattati telefonicamente direttamente dal punto vendita e/o in aggiunta tramite un SMS dai nostri recruiter.</a:t>
            </a:r>
          </a:p>
          <a:p>
            <a:pPr algn="l">
              <a:lnSpc>
                <a:spcPts val="2763"/>
              </a:lnSpc>
            </a:pPr>
            <a:r>
              <a:rPr lang="en-US" sz="1842">
                <a:solidFill>
                  <a:srgbClr val="000000"/>
                </a:solidFill>
                <a:latin typeface="Aileron"/>
                <a:ea typeface="Aileron"/>
                <a:cs typeface="Aileron"/>
                <a:sym typeface="Aileron"/>
              </a:rPr>
              <a:t>Valutiamo la candidatura anche per i punti vendita limitrofi</a:t>
            </a:r>
          </a:p>
          <a:p>
            <a:pPr algn="l">
              <a:lnSpc>
                <a:spcPts val="2763"/>
              </a:lnSpc>
            </a:pPr>
            <a:r>
              <a:rPr lang="en-US" sz="1842">
                <a:solidFill>
                  <a:srgbClr val="000000"/>
                </a:solidFill>
                <a:latin typeface="Aileron"/>
                <a:ea typeface="Aileron"/>
                <a:cs typeface="Aileron"/>
                <a:sym typeface="Aileron"/>
              </a:rPr>
              <a:t>La risorsa si occuperà di :</a:t>
            </a:r>
          </a:p>
          <a:p>
            <a:pPr marL="397724" lvl="1" indent="-198862" algn="l">
              <a:lnSpc>
                <a:spcPts val="2763"/>
              </a:lnSpc>
              <a:buFont typeface="Arial"/>
              <a:buChar char="•"/>
            </a:pPr>
            <a:r>
              <a:rPr lang="en-US" sz="1842">
                <a:solidFill>
                  <a:srgbClr val="000000"/>
                </a:solidFill>
                <a:latin typeface="Aileron"/>
                <a:ea typeface="Aileron"/>
                <a:cs typeface="Aileron"/>
                <a:sym typeface="Aileron"/>
              </a:rPr>
              <a:t>Organizzare al meglio l'esperienza d'acquisto nel punto vendita</a:t>
            </a:r>
          </a:p>
          <a:p>
            <a:pPr marL="397724" lvl="1" indent="-198862" algn="l">
              <a:lnSpc>
                <a:spcPts val="2763"/>
              </a:lnSpc>
              <a:buFont typeface="Arial"/>
              <a:buChar char="•"/>
            </a:pPr>
            <a:r>
              <a:rPr lang="en-US" sz="1842">
                <a:solidFill>
                  <a:srgbClr val="000000"/>
                </a:solidFill>
                <a:latin typeface="Aileron"/>
                <a:ea typeface="Aileron"/>
                <a:cs typeface="Aileron"/>
                <a:sym typeface="Aileron"/>
              </a:rPr>
              <a:t>Caricamento merce a scaffale</a:t>
            </a:r>
          </a:p>
          <a:p>
            <a:pPr marL="397724" lvl="1" indent="-198862" algn="l">
              <a:lnSpc>
                <a:spcPts val="2763"/>
              </a:lnSpc>
              <a:buFont typeface="Arial"/>
              <a:buChar char="•"/>
            </a:pPr>
            <a:r>
              <a:rPr lang="en-US" sz="1842">
                <a:solidFill>
                  <a:srgbClr val="000000"/>
                </a:solidFill>
                <a:latin typeface="Aileron"/>
                <a:ea typeface="Aileron"/>
                <a:cs typeface="Aileron"/>
                <a:sym typeface="Aileron"/>
              </a:rPr>
              <a:t>Controllo scadenze e rotazione prodotti</a:t>
            </a:r>
          </a:p>
          <a:p>
            <a:pPr marL="397724" lvl="1" indent="-198862" algn="l">
              <a:lnSpc>
                <a:spcPts val="2763"/>
              </a:lnSpc>
              <a:buFont typeface="Arial"/>
              <a:buChar char="•"/>
            </a:pPr>
            <a:r>
              <a:rPr lang="en-US" sz="1842">
                <a:solidFill>
                  <a:srgbClr val="000000"/>
                </a:solidFill>
                <a:latin typeface="Aileron"/>
                <a:ea typeface="Aileron"/>
                <a:cs typeface="Aileron"/>
                <a:sym typeface="Aileron"/>
              </a:rPr>
              <a:t>Rapporto con la clientela</a:t>
            </a:r>
          </a:p>
          <a:p>
            <a:pPr algn="l">
              <a:lnSpc>
                <a:spcPts val="2763"/>
              </a:lnSpc>
            </a:pPr>
            <a:r>
              <a:rPr lang="en-US" sz="1842">
                <a:solidFill>
                  <a:srgbClr val="000000"/>
                </a:solidFill>
                <a:latin typeface="Aileron"/>
                <a:ea typeface="Aileron"/>
                <a:cs typeface="Aileron"/>
                <a:sym typeface="Aileron"/>
              </a:rPr>
              <a:t>Formazione</a:t>
            </a:r>
          </a:p>
          <a:p>
            <a:pPr algn="l">
              <a:lnSpc>
                <a:spcPts val="2763"/>
              </a:lnSpc>
            </a:pPr>
            <a:r>
              <a:rPr lang="en-US" sz="1842">
                <a:solidFill>
                  <a:srgbClr val="000000"/>
                </a:solidFill>
                <a:latin typeface="Aileron"/>
                <a:ea typeface="Aileron"/>
                <a:cs typeface="Aileron"/>
                <a:sym typeface="Aileron"/>
              </a:rPr>
              <a:t>Richiesto titolo di studio minimo: Licenza Media</a:t>
            </a:r>
          </a:p>
          <a:p>
            <a:pPr algn="l">
              <a:lnSpc>
                <a:spcPts val="2763"/>
              </a:lnSpc>
            </a:pPr>
            <a:r>
              <a:rPr lang="en-US" sz="1842">
                <a:solidFill>
                  <a:srgbClr val="000000"/>
                </a:solidFill>
                <a:latin typeface="Aileron"/>
                <a:ea typeface="Aileron"/>
                <a:cs typeface="Aileron"/>
                <a:sym typeface="Aileron"/>
              </a:rPr>
              <a:t>Abilità linguistiche</a:t>
            </a:r>
          </a:p>
          <a:p>
            <a:pPr algn="l">
              <a:lnSpc>
                <a:spcPts val="2763"/>
              </a:lnSpc>
            </a:pPr>
            <a:r>
              <a:rPr lang="en-US" sz="1842">
                <a:solidFill>
                  <a:srgbClr val="000000"/>
                </a:solidFill>
                <a:latin typeface="Aileron"/>
                <a:ea typeface="Aileron"/>
                <a:cs typeface="Aileron"/>
                <a:sym typeface="Aileron"/>
              </a:rPr>
              <a:t>Non sono richieste conoscenze specifiche</a:t>
            </a:r>
          </a:p>
          <a:p>
            <a:pPr algn="l">
              <a:lnSpc>
                <a:spcPts val="2763"/>
              </a:lnSpc>
            </a:pPr>
            <a:r>
              <a:rPr lang="en-US" sz="1842">
                <a:solidFill>
                  <a:srgbClr val="000000"/>
                </a:solidFill>
                <a:latin typeface="Aileron"/>
                <a:ea typeface="Aileron"/>
                <a:cs typeface="Aileron"/>
                <a:sym typeface="Aileron"/>
              </a:rPr>
              <a:t>Tipo di contratto</a:t>
            </a:r>
          </a:p>
          <a:p>
            <a:pPr algn="l">
              <a:lnSpc>
                <a:spcPts val="2763"/>
              </a:lnSpc>
            </a:pPr>
            <a:r>
              <a:rPr lang="en-US" sz="1842">
                <a:solidFill>
                  <a:srgbClr val="000000"/>
                </a:solidFill>
                <a:latin typeface="Aileron"/>
                <a:ea typeface="Aileron"/>
                <a:cs typeface="Aileron"/>
                <a:sym typeface="Aileron"/>
              </a:rPr>
              <a:t>Contratto full time/part time a tempo determinato/apprendistato con finalità all' assunzione; orario su turnazione</a:t>
            </a:r>
          </a:p>
          <a:p>
            <a:pPr algn="l">
              <a:lnSpc>
                <a:spcPts val="2763"/>
              </a:lnSpc>
            </a:pPr>
            <a:endParaRPr lang="en-US" sz="1842">
              <a:solidFill>
                <a:srgbClr val="000000"/>
              </a:solidFill>
              <a:latin typeface="Aileron"/>
              <a:ea typeface="Aileron"/>
              <a:cs typeface="Aileron"/>
              <a:sym typeface="Aileron"/>
            </a:endParaRPr>
          </a:p>
        </p:txBody>
      </p:sp>
      <p:sp>
        <p:nvSpPr>
          <p:cNvPr id="13" name="TextBox 13"/>
          <p:cNvSpPr txBox="1"/>
          <p:nvPr/>
        </p:nvSpPr>
        <p:spPr>
          <a:xfrm>
            <a:off x="2857633" y="9191625"/>
            <a:ext cx="8115300" cy="750673"/>
          </a:xfrm>
          <a:prstGeom prst="rect">
            <a:avLst/>
          </a:prstGeom>
        </p:spPr>
        <p:txBody>
          <a:bodyPr lIns="0" tIns="0" rIns="0" bIns="0" rtlCol="0" anchor="t">
            <a:spAutoFit/>
          </a:bodyPr>
          <a:lstStyle/>
          <a:p>
            <a:pPr algn="l">
              <a:lnSpc>
                <a:spcPts val="3070"/>
              </a:lnSpc>
            </a:pPr>
            <a:r>
              <a:rPr lang="en-US" sz="2047" u="sng">
                <a:solidFill>
                  <a:srgbClr val="642EC7"/>
                </a:solidFill>
                <a:latin typeface="Aileron"/>
                <a:ea typeface="Aileron"/>
                <a:cs typeface="Aileron"/>
                <a:sym typeface="Aileron"/>
                <a:hlinkClick r:id="rId7" tooltip="https://it.indeed.com/offerte-lavoro?l=Casei+Gerola%2C+Lombardia&amp;radius=0&amp;vjk=219483c06d69a36a"/>
              </a:rPr>
              <a:t>PER CANDIDARSI -INDEED</a:t>
            </a:r>
          </a:p>
          <a:p>
            <a:pPr algn="l">
              <a:lnSpc>
                <a:spcPts val="3070"/>
              </a:lnSpc>
            </a:pPr>
            <a:endParaRPr lang="en-US" sz="2047" u="sng">
              <a:solidFill>
                <a:srgbClr val="642EC7"/>
              </a:solidFill>
              <a:latin typeface="Aileron"/>
              <a:ea typeface="Aileron"/>
              <a:cs typeface="Aileron"/>
              <a:sym typeface="Aileron"/>
              <a:hlinkClick r:id="rId7" tooltip="https://it.indeed.com/offerte-lavoro?l=Casei+Gerola%2C+Lombardia&amp;radius=0&amp;vjk=219483c06d69a36a"/>
            </a:endParaRPr>
          </a:p>
        </p:txBody>
      </p:sp>
      <p:sp>
        <p:nvSpPr>
          <p:cNvPr id="14" name="TextBox 14"/>
          <p:cNvSpPr txBox="1"/>
          <p:nvPr/>
        </p:nvSpPr>
        <p:spPr>
          <a:xfrm>
            <a:off x="11489038"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Pinarolo</a:t>
            </a:r>
            <a:r>
              <a:rPr lang="en-US" sz="7200" b="1" dirty="0">
                <a:solidFill>
                  <a:srgbClr val="000000"/>
                </a:solidFill>
                <a:latin typeface="Aileron Ultra-Bold"/>
                <a:ea typeface="Aileron Ultra-Bold"/>
                <a:cs typeface="Aileron Ultra-Bold"/>
                <a:sym typeface="Aileron Ultra-Bold"/>
              </a:rPr>
              <a:t> Po</a:t>
            </a:r>
          </a:p>
        </p:txBody>
      </p:sp>
      <p:sp>
        <p:nvSpPr>
          <p:cNvPr id="11" name="TextBox 11"/>
          <p:cNvSpPr txBox="1"/>
          <p:nvPr/>
        </p:nvSpPr>
        <p:spPr>
          <a:xfrm>
            <a:off x="1025156" y="3177186"/>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OSS RSA – </a:t>
            </a:r>
            <a:r>
              <a:rPr lang="it-IT" sz="3200" b="1" dirty="0">
                <a:solidFill>
                  <a:srgbClr val="D60093"/>
                </a:solidFill>
                <a:latin typeface="Aileron" panose="020B0604020202020204" charset="0"/>
                <a:hlinkClick r:id="rId6"/>
              </a:rPr>
              <a:t>Gruppo </a:t>
            </a:r>
            <a:r>
              <a:rPr lang="it-IT" sz="3200" b="1" dirty="0" err="1">
                <a:solidFill>
                  <a:srgbClr val="D60093"/>
                </a:solidFill>
                <a:latin typeface="Aileron" panose="020B0604020202020204" charset="0"/>
                <a:hlinkClick r:id="rId6"/>
              </a:rPr>
              <a:t>Coopselios</a:t>
            </a:r>
            <a:endParaRPr lang="it-IT" sz="3200" b="1" dirty="0">
              <a:solidFill>
                <a:srgbClr val="D60093"/>
              </a:solidFill>
              <a:latin typeface="Aileron" panose="020B0604020202020204" charset="0"/>
            </a:endParaRPr>
          </a:p>
        </p:txBody>
      </p:sp>
      <p:sp>
        <p:nvSpPr>
          <p:cNvPr id="12" name="TextBox 12"/>
          <p:cNvSpPr txBox="1"/>
          <p:nvPr/>
        </p:nvSpPr>
        <p:spPr>
          <a:xfrm>
            <a:off x="1025156" y="3941203"/>
            <a:ext cx="16281105" cy="3693319"/>
          </a:xfrm>
          <a:prstGeom prst="rect">
            <a:avLst/>
          </a:prstGeom>
        </p:spPr>
        <p:txBody>
          <a:bodyPr wrap="square" lIns="0" tIns="0" rIns="0" bIns="0" rtlCol="0" anchor="t">
            <a:spAutoFit/>
          </a:bodyPr>
          <a:lstStyle/>
          <a:p>
            <a:r>
              <a:rPr lang="it-IT" sz="2000" dirty="0">
                <a:latin typeface="Aileron" panose="020B0604020202020204" charset="0"/>
              </a:rPr>
              <a:t>Si ricercano ASA per inserimento presso nostra struttura sita a Pinarolo Po (PV) .</a:t>
            </a:r>
          </a:p>
          <a:p>
            <a:endParaRPr lang="it-IT" sz="2000" dirty="0">
              <a:latin typeface="Aileron" panose="020B0604020202020204" charset="0"/>
            </a:endParaRPr>
          </a:p>
          <a:p>
            <a:r>
              <a:rPr lang="it-IT" sz="2000" dirty="0">
                <a:latin typeface="Aileron" panose="020B0604020202020204" charset="0"/>
              </a:rPr>
              <a:t>Requisiti:</a:t>
            </a:r>
          </a:p>
          <a:p>
            <a:r>
              <a:rPr lang="it-IT" sz="2000" dirty="0">
                <a:latin typeface="Aileron" panose="020B0604020202020204" charset="0"/>
              </a:rPr>
              <a:t>Relativa e idonea qualifica conseguita c/o enti di formazione accreditati</a:t>
            </a:r>
          </a:p>
          <a:p>
            <a:r>
              <a:rPr lang="it-IT" sz="2000" dirty="0">
                <a:latin typeface="Aileron" panose="020B0604020202020204" charset="0"/>
              </a:rPr>
              <a:t>Buone competenze tecnico professionali specifiche</a:t>
            </a:r>
          </a:p>
          <a:p>
            <a:r>
              <a:rPr lang="it-IT" sz="2000" dirty="0">
                <a:latin typeface="Aileron" panose="020B0604020202020204" charset="0"/>
              </a:rPr>
              <a:t>Disponibilità a lavorare su turni diurni, notturni e festivi</a:t>
            </a:r>
          </a:p>
          <a:p>
            <a:endParaRPr lang="it-IT" sz="2000" dirty="0">
              <a:latin typeface="Aileron" panose="020B0604020202020204" charset="0"/>
            </a:endParaRPr>
          </a:p>
          <a:p>
            <a:r>
              <a:rPr lang="it-IT" sz="2000" dirty="0">
                <a:latin typeface="Aileron" panose="020B0604020202020204" charset="0"/>
              </a:rPr>
              <a:t>Completano il profilo visione d’insieme e senso di responsabilità.</a:t>
            </a:r>
          </a:p>
          <a:p>
            <a:endParaRPr lang="it-IT" sz="2000" dirty="0">
              <a:latin typeface="Aileron" panose="020B0604020202020204" charset="0"/>
            </a:endParaRPr>
          </a:p>
          <a:p>
            <a:r>
              <a:rPr lang="it-IT" sz="2000" dirty="0">
                <a:latin typeface="Aileron" panose="020B0604020202020204" charset="0"/>
              </a:rPr>
              <a:t>Assunzione Tempo Determinato, Full Time, applicazione del C.C.N.L. delle cooperative sociali</a:t>
            </a:r>
          </a:p>
          <a:p>
            <a:endParaRPr lang="it-IT" sz="2000" dirty="0">
              <a:latin typeface="Aileron" panose="020B0604020202020204" charset="0"/>
            </a:endParaRPr>
          </a:p>
          <a:p>
            <a:endParaRPr lang="it-IT" sz="2000" dirty="0">
              <a:latin typeface="Aileron" panose="020B0604020202020204" charset="0"/>
            </a:endParaRP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65725740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Pinarolo</a:t>
            </a:r>
            <a:r>
              <a:rPr lang="en-US" sz="7200" b="1" dirty="0">
                <a:solidFill>
                  <a:srgbClr val="000000"/>
                </a:solidFill>
                <a:latin typeface="Aileron Ultra-Bold"/>
                <a:ea typeface="Aileron Ultra-Bold"/>
                <a:cs typeface="Aileron Ultra-Bold"/>
                <a:sym typeface="Aileron Ultra-Bold"/>
              </a:rPr>
              <a:t> Po</a:t>
            </a:r>
          </a:p>
        </p:txBody>
      </p:sp>
      <p:sp>
        <p:nvSpPr>
          <p:cNvPr id="11" name="TextBox 11"/>
          <p:cNvSpPr txBox="1"/>
          <p:nvPr/>
        </p:nvSpPr>
        <p:spPr>
          <a:xfrm>
            <a:off x="1025156" y="3177186"/>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INFERMIERE R.S.A. – </a:t>
            </a:r>
            <a:r>
              <a:rPr lang="it-IT" sz="3200" b="1" dirty="0">
                <a:solidFill>
                  <a:srgbClr val="D60093"/>
                </a:solidFill>
                <a:latin typeface="Aileron" panose="020B0604020202020204" charset="0"/>
                <a:hlinkClick r:id="rId6"/>
              </a:rPr>
              <a:t>Gruppo </a:t>
            </a:r>
            <a:r>
              <a:rPr lang="it-IT" sz="3200" b="1" dirty="0" err="1">
                <a:solidFill>
                  <a:srgbClr val="D60093"/>
                </a:solidFill>
                <a:latin typeface="Aileron" panose="020B0604020202020204" charset="0"/>
                <a:hlinkClick r:id="rId6"/>
              </a:rPr>
              <a:t>Coopselios</a:t>
            </a:r>
            <a:endParaRPr lang="it-IT" sz="3200" b="1" dirty="0">
              <a:solidFill>
                <a:srgbClr val="D60093"/>
              </a:solidFill>
              <a:latin typeface="Aileron" panose="020B0604020202020204" charset="0"/>
            </a:endParaRPr>
          </a:p>
        </p:txBody>
      </p:sp>
      <p:sp>
        <p:nvSpPr>
          <p:cNvPr id="12" name="TextBox 12"/>
          <p:cNvSpPr txBox="1"/>
          <p:nvPr/>
        </p:nvSpPr>
        <p:spPr>
          <a:xfrm>
            <a:off x="1025156" y="3941203"/>
            <a:ext cx="16281105" cy="2769989"/>
          </a:xfrm>
          <a:prstGeom prst="rect">
            <a:avLst/>
          </a:prstGeom>
        </p:spPr>
        <p:txBody>
          <a:bodyPr wrap="square" lIns="0" tIns="0" rIns="0" bIns="0" rtlCol="0" anchor="t">
            <a:spAutoFit/>
          </a:bodyPr>
          <a:lstStyle/>
          <a:p>
            <a:r>
              <a:rPr lang="it-IT" sz="2000" dirty="0">
                <a:latin typeface="Aileron" panose="020B0604020202020204" charset="0"/>
              </a:rPr>
              <a:t>Requisiti:</a:t>
            </a:r>
          </a:p>
          <a:p>
            <a:r>
              <a:rPr lang="it-IT" sz="2000" dirty="0">
                <a:latin typeface="Aileron" panose="020B0604020202020204" charset="0"/>
              </a:rPr>
              <a:t>Laurea triennale o titolo equipollente</a:t>
            </a:r>
          </a:p>
          <a:p>
            <a:endParaRPr lang="it-IT" sz="2000" dirty="0">
              <a:latin typeface="Aileron" panose="020B0604020202020204" charset="0"/>
            </a:endParaRPr>
          </a:p>
          <a:p>
            <a:r>
              <a:rPr lang="it-IT" sz="2000" dirty="0">
                <a:latin typeface="Aileron" panose="020B0604020202020204" charset="0"/>
              </a:rPr>
              <a:t>Iscrizione all’ordine</a:t>
            </a:r>
          </a:p>
          <a:p>
            <a:r>
              <a:rPr lang="it-IT" sz="2000" dirty="0">
                <a:latin typeface="Aileron" panose="020B0604020202020204" charset="0"/>
              </a:rPr>
              <a:t>Essere Automuniti</a:t>
            </a:r>
          </a:p>
          <a:p>
            <a:r>
              <a:rPr lang="it-IT" sz="2000" dirty="0">
                <a:latin typeface="Aileron" panose="020B0604020202020204" charset="0"/>
              </a:rPr>
              <a:t>E' richiesta propensione e capacità di lavorare in equipe</a:t>
            </a:r>
          </a:p>
          <a:p>
            <a:r>
              <a:rPr lang="it-IT" sz="2000" dirty="0">
                <a:latin typeface="Aileron" panose="020B0604020202020204" charset="0"/>
              </a:rPr>
              <a:t>Completano il profilo visione d’insieme e senso di responsabilità.</a:t>
            </a:r>
          </a:p>
          <a:p>
            <a:endParaRPr lang="it-IT" sz="2000" dirty="0">
              <a:latin typeface="Aileron" panose="020B0604020202020204" charset="0"/>
            </a:endParaRPr>
          </a:p>
          <a:p>
            <a:r>
              <a:rPr lang="it-IT" sz="2000" dirty="0">
                <a:latin typeface="Aileron" panose="020B0604020202020204" charset="0"/>
              </a:rPr>
              <a:t>Assunzione Tempo Determinato, Full Time, applicazione del C.C.N.L. delle cooperative sociali</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289558389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err="1">
                <a:solidFill>
                  <a:srgbClr val="000000"/>
                </a:solidFill>
                <a:latin typeface="Aileron Ultra-Bold"/>
                <a:ea typeface="Aileron Ultra-Bold"/>
                <a:cs typeface="Aileron Ultra-Bold"/>
                <a:sym typeface="Aileron Ultra-Bold"/>
              </a:rPr>
              <a:t>Pinarolo</a:t>
            </a:r>
            <a:r>
              <a:rPr lang="en-US" sz="7200" b="1" dirty="0">
                <a:solidFill>
                  <a:srgbClr val="000000"/>
                </a:solidFill>
                <a:latin typeface="Aileron Ultra-Bold"/>
                <a:ea typeface="Aileron Ultra-Bold"/>
                <a:cs typeface="Aileron Ultra-Bold"/>
                <a:sym typeface="Aileron Ultra-Bold"/>
              </a:rPr>
              <a:t> Po</a:t>
            </a:r>
          </a:p>
        </p:txBody>
      </p:sp>
      <p:sp>
        <p:nvSpPr>
          <p:cNvPr id="11" name="TextBox 11"/>
          <p:cNvSpPr txBox="1"/>
          <p:nvPr/>
        </p:nvSpPr>
        <p:spPr>
          <a:xfrm>
            <a:off x="1025156" y="3177186"/>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OPERAIO DI MAGAZZINO - azienda di trasporti – </a:t>
            </a:r>
            <a:r>
              <a:rPr lang="it-IT" sz="3200" b="1" dirty="0">
                <a:solidFill>
                  <a:srgbClr val="D60093"/>
                </a:solidFill>
                <a:latin typeface="Aileron" panose="020B0604020202020204" charset="0"/>
                <a:hlinkClick r:id="rId6"/>
              </a:rPr>
              <a:t>AF LOGISTICS SPA</a:t>
            </a:r>
            <a:endParaRPr lang="it-IT" sz="3200" b="1" dirty="0">
              <a:solidFill>
                <a:srgbClr val="D60093"/>
              </a:solidFill>
              <a:latin typeface="Aileron" panose="020B0604020202020204" charset="0"/>
            </a:endParaRPr>
          </a:p>
        </p:txBody>
      </p:sp>
      <p:sp>
        <p:nvSpPr>
          <p:cNvPr id="12" name="TextBox 12"/>
          <p:cNvSpPr txBox="1"/>
          <p:nvPr/>
        </p:nvSpPr>
        <p:spPr>
          <a:xfrm>
            <a:off x="1025156" y="3941203"/>
            <a:ext cx="16281105" cy="4308872"/>
          </a:xfrm>
          <a:prstGeom prst="rect">
            <a:avLst/>
          </a:prstGeom>
        </p:spPr>
        <p:txBody>
          <a:bodyPr wrap="square" lIns="0" tIns="0" rIns="0" bIns="0" rtlCol="0" anchor="t">
            <a:spAutoFit/>
          </a:bodyPr>
          <a:lstStyle/>
          <a:p>
            <a:r>
              <a:rPr lang="it-IT" sz="2000" dirty="0">
                <a:latin typeface="Aileron" panose="020B0604020202020204" charset="0"/>
              </a:rPr>
              <a:t>Importante azienda di trasporti ricerca per inserimento all'interno del proprio organico:</a:t>
            </a:r>
          </a:p>
          <a:p>
            <a:endParaRPr lang="it-IT" sz="2000" dirty="0">
              <a:latin typeface="Aileron" panose="020B0604020202020204" charset="0"/>
            </a:endParaRPr>
          </a:p>
          <a:p>
            <a:r>
              <a:rPr lang="it-IT" sz="2000" dirty="0">
                <a:latin typeface="Aileron" panose="020B0604020202020204" charset="0"/>
              </a:rPr>
              <a:t>- operaio di magazzino addetto al </a:t>
            </a:r>
            <a:r>
              <a:rPr lang="it-IT" sz="2000" dirty="0" err="1">
                <a:latin typeface="Aileron" panose="020B0604020202020204" charset="0"/>
              </a:rPr>
              <a:t>picking</a:t>
            </a:r>
            <a:r>
              <a:rPr lang="it-IT" sz="2000" dirty="0">
                <a:latin typeface="Aileron" panose="020B0604020202020204" charset="0"/>
              </a:rPr>
              <a:t> ed allo scarico di container</a:t>
            </a:r>
          </a:p>
          <a:p>
            <a:endParaRPr lang="it-IT" sz="2000" dirty="0">
              <a:latin typeface="Aileron" panose="020B0604020202020204" charset="0"/>
            </a:endParaRPr>
          </a:p>
          <a:p>
            <a:r>
              <a:rPr lang="it-IT" sz="2000" dirty="0">
                <a:latin typeface="Aileron" panose="020B0604020202020204" charset="0"/>
              </a:rPr>
              <a:t>Gradita ma non obbligatoria la capacità di utilizzo del carrello frontale</a:t>
            </a:r>
          </a:p>
          <a:p>
            <a:endParaRPr lang="it-IT" sz="2000" dirty="0">
              <a:latin typeface="Aileron" panose="020B0604020202020204" charset="0"/>
            </a:endParaRPr>
          </a:p>
          <a:p>
            <a:r>
              <a:rPr lang="it-IT" sz="2000" dirty="0">
                <a:latin typeface="Aileron" panose="020B0604020202020204" charset="0"/>
              </a:rPr>
              <a:t>Contratto di lavoro: Tempo pieno, Tempo determinato</a:t>
            </a:r>
          </a:p>
          <a:p>
            <a:r>
              <a:rPr lang="it-IT" sz="2000" dirty="0">
                <a:latin typeface="Aileron" panose="020B0604020202020204" charset="0"/>
              </a:rPr>
              <a:t>Durata contratto: 1 mese</a:t>
            </a:r>
          </a:p>
          <a:p>
            <a:endParaRPr lang="it-IT" sz="2000" dirty="0">
              <a:latin typeface="Aileron" panose="020B0604020202020204" charset="0"/>
            </a:endParaRPr>
          </a:p>
          <a:p>
            <a:r>
              <a:rPr lang="it-IT" sz="2000" dirty="0">
                <a:latin typeface="Aileron" panose="020B0604020202020204" charset="0"/>
              </a:rPr>
              <a:t>Retribuzione: a partire da €1.200,00 al mese</a:t>
            </a:r>
          </a:p>
          <a:p>
            <a:endParaRPr lang="it-IT" sz="2000" dirty="0">
              <a:latin typeface="Aileron" panose="020B0604020202020204" charset="0"/>
            </a:endParaRPr>
          </a:p>
          <a:p>
            <a:r>
              <a:rPr lang="it-IT" sz="2000" dirty="0">
                <a:latin typeface="Aileron" panose="020B0604020202020204" charset="0"/>
              </a:rPr>
              <a:t>Disponibilità:</a:t>
            </a:r>
          </a:p>
          <a:p>
            <a:endParaRPr lang="it-IT" sz="2000" dirty="0">
              <a:latin typeface="Aileron" panose="020B0604020202020204" charset="0"/>
            </a:endParaRPr>
          </a:p>
          <a:p>
            <a:r>
              <a:rPr lang="it-IT" sz="2000" dirty="0">
                <a:latin typeface="Aileron" panose="020B0604020202020204" charset="0"/>
              </a:rPr>
              <a:t>Dal lunedì al venerdì</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3" name="Immagine 12">
            <a:hlinkClick r:id="rId7"/>
          </p:cNvPr>
          <p:cNvPicPr>
            <a:picLocks noChangeAspect="1"/>
          </p:cNvPicPr>
          <p:nvPr/>
        </p:nvPicPr>
        <p:blipFill>
          <a:blip r:embed="rId8"/>
          <a:stretch>
            <a:fillRect/>
          </a:stretch>
        </p:blipFill>
        <p:spPr>
          <a:xfrm>
            <a:off x="2895600" y="9082851"/>
            <a:ext cx="16094835" cy="841321"/>
          </a:xfrm>
          <a:prstGeom prst="rect">
            <a:avLst/>
          </a:prstGeom>
        </p:spPr>
      </p:pic>
    </p:spTree>
    <p:extLst>
      <p:ext uri="{BB962C8B-B14F-4D97-AF65-F5344CB8AC3E}">
        <p14:creationId xmlns:p14="http://schemas.microsoft.com/office/powerpoint/2010/main" val="163509406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Santa </a:t>
            </a:r>
            <a:r>
              <a:rPr lang="en-US" sz="7200" b="1" dirty="0" err="1">
                <a:solidFill>
                  <a:srgbClr val="000000"/>
                </a:solidFill>
                <a:latin typeface="Aileron Ultra-Bold"/>
                <a:ea typeface="Aileron Ultra-Bold"/>
                <a:cs typeface="Aileron Ultra-Bold"/>
                <a:sym typeface="Aileron Ultra-Bold"/>
              </a:rPr>
              <a:t>Giuletta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5156" y="3177186"/>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GRAFICO PUBBL. ADD. MACCHINE DA STAMPA – 10265</a:t>
            </a:r>
          </a:p>
        </p:txBody>
      </p:sp>
      <p:sp>
        <p:nvSpPr>
          <p:cNvPr id="12" name="TextBox 12"/>
          <p:cNvSpPr txBox="1"/>
          <p:nvPr/>
        </p:nvSpPr>
        <p:spPr>
          <a:xfrm>
            <a:off x="1025156" y="4965282"/>
            <a:ext cx="16285535" cy="1538883"/>
          </a:xfrm>
          <a:prstGeom prst="rect">
            <a:avLst/>
          </a:prstGeom>
        </p:spPr>
        <p:txBody>
          <a:bodyPr wrap="square" lIns="0" tIns="0" rIns="0" bIns="0" rtlCol="0" anchor="t">
            <a:spAutoFit/>
          </a:bodyPr>
          <a:lstStyle/>
          <a:p>
            <a:r>
              <a:rPr lang="it-IT" sz="2000" dirty="0">
                <a:latin typeface="Aileron" panose="020B0604020202020204" charset="0"/>
              </a:rPr>
              <a:t>Si cerca: giovane grafico pubblicitario per creazione loghi ed etichette e utilizzo macchine di stampa grafica.</a:t>
            </a:r>
          </a:p>
          <a:p>
            <a:endParaRPr lang="it-IT" sz="2000" dirty="0">
              <a:latin typeface="Aileron" panose="020B0604020202020204" charset="0"/>
            </a:endParaRPr>
          </a:p>
          <a:p>
            <a:r>
              <a:rPr lang="it-IT" sz="2000" dirty="0">
                <a:latin typeface="Aileron" panose="020B0604020202020204" charset="0"/>
              </a:rPr>
              <a:t>Si richiede: diploma o laurea in grafica pubblicitaria</a:t>
            </a:r>
          </a:p>
          <a:p>
            <a:endParaRPr lang="it-IT" sz="2000" dirty="0">
              <a:latin typeface="Aileron" panose="020B0604020202020204" charset="0"/>
            </a:endParaRPr>
          </a:p>
          <a:p>
            <a:r>
              <a:rPr lang="it-IT" sz="2000" dirty="0">
                <a:latin typeface="Aileron" panose="020B0604020202020204" charset="0"/>
              </a:rPr>
              <a:t>Si offre: TIROCINIO INIZIALE DI 3 MESI finalizzato ad assunzione - full time</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1025156" y="7212907"/>
            <a:ext cx="8437595" cy="1201016"/>
          </a:xfrm>
          <a:prstGeom prst="rect">
            <a:avLst/>
          </a:prstGeom>
        </p:spPr>
      </p:pic>
    </p:spTree>
    <p:extLst>
      <p:ext uri="{BB962C8B-B14F-4D97-AF65-F5344CB8AC3E}">
        <p14:creationId xmlns:p14="http://schemas.microsoft.com/office/powerpoint/2010/main" val="260691268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739093"/>
            <a:ext cx="18288000" cy="9585"/>
          </a:xfrm>
          <a:prstGeom prst="rect">
            <a:avLst/>
          </a:prstGeom>
          <a:solidFill>
            <a:srgbClr val="000000"/>
          </a:solidFill>
        </p:spPr>
      </p:sp>
      <p:sp>
        <p:nvSpPr>
          <p:cNvPr id="3" name="Freeform 3"/>
          <p:cNvSpPr/>
          <p:nvPr/>
        </p:nvSpPr>
        <p:spPr>
          <a:xfrm>
            <a:off x="-268359" y="-3959512"/>
            <a:ext cx="5698605" cy="5698605"/>
          </a:xfrm>
          <a:custGeom>
            <a:avLst/>
            <a:gdLst/>
            <a:ahLst/>
            <a:cxnLst/>
            <a:rect l="l" t="t" r="r" b="b"/>
            <a:pathLst>
              <a:path w="5698605" h="5698605">
                <a:moveTo>
                  <a:pt x="0" y="0"/>
                </a:moveTo>
                <a:lnTo>
                  <a:pt x="5698605" y="0"/>
                </a:lnTo>
                <a:lnTo>
                  <a:pt x="5698605" y="5698605"/>
                </a:lnTo>
                <a:lnTo>
                  <a:pt x="0" y="569860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rot="5400000">
            <a:off x="15834649" y="6831314"/>
            <a:ext cx="5698605" cy="2849302"/>
          </a:xfrm>
          <a:custGeom>
            <a:avLst/>
            <a:gdLst/>
            <a:ahLst/>
            <a:cxnLst/>
            <a:rect l="l" t="t" r="r" b="b"/>
            <a:pathLst>
              <a:path w="5698605" h="2849302">
                <a:moveTo>
                  <a:pt x="0" y="0"/>
                </a:moveTo>
                <a:lnTo>
                  <a:pt x="5698605" y="0"/>
                </a:lnTo>
                <a:lnTo>
                  <a:pt x="5698605" y="2849303"/>
                </a:lnTo>
                <a:lnTo>
                  <a:pt x="0" y="28493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5" name="Group 5"/>
          <p:cNvGrpSpPr/>
          <p:nvPr/>
        </p:nvGrpSpPr>
        <p:grpSpPr>
          <a:xfrm>
            <a:off x="-268359" y="8862349"/>
            <a:ext cx="2849302" cy="2849302"/>
            <a:chOff x="0" y="0"/>
            <a:chExt cx="1913890" cy="1913890"/>
          </a:xfrm>
        </p:grpSpPr>
        <p:sp>
          <p:nvSpPr>
            <p:cNvPr id="6" name="Freeform 6"/>
            <p:cNvSpPr/>
            <p:nvPr/>
          </p:nvSpPr>
          <p:spPr>
            <a:xfrm>
              <a:off x="0" y="0"/>
              <a:ext cx="1913890" cy="1913890"/>
            </a:xfrm>
            <a:custGeom>
              <a:avLst/>
              <a:gdLst/>
              <a:ahLst/>
              <a:cxnLst/>
              <a:rect l="l" t="t" r="r" b="b"/>
              <a:pathLst>
                <a:path w="1913890" h="1913890">
                  <a:moveTo>
                    <a:pt x="0" y="0"/>
                  </a:moveTo>
                  <a:lnTo>
                    <a:pt x="1913890" y="0"/>
                  </a:lnTo>
                  <a:lnTo>
                    <a:pt x="1913890" y="1913890"/>
                  </a:lnTo>
                  <a:lnTo>
                    <a:pt x="0" y="1913890"/>
                  </a:lnTo>
                  <a:close/>
                </a:path>
              </a:pathLst>
            </a:custGeom>
            <a:solidFill>
              <a:srgbClr val="FF1495"/>
            </a:solidFill>
          </p:spPr>
        </p:sp>
      </p:grpSp>
      <p:grpSp>
        <p:nvGrpSpPr>
          <p:cNvPr id="7" name="Group 7"/>
          <p:cNvGrpSpPr/>
          <p:nvPr/>
        </p:nvGrpSpPr>
        <p:grpSpPr>
          <a:xfrm>
            <a:off x="16898362" y="816736"/>
            <a:ext cx="360938" cy="157229"/>
            <a:chOff x="0" y="0"/>
            <a:chExt cx="1166179" cy="508000"/>
          </a:xfrm>
        </p:grpSpPr>
        <p:sp>
          <p:nvSpPr>
            <p:cNvPr id="8" name="Freeform 8"/>
            <p:cNvSpPr/>
            <p:nvPr/>
          </p:nvSpPr>
          <p:spPr>
            <a:xfrm>
              <a:off x="0" y="215900"/>
              <a:ext cx="870269" cy="76200"/>
            </a:xfrm>
            <a:custGeom>
              <a:avLst/>
              <a:gdLst/>
              <a:ahLst/>
              <a:cxnLst/>
              <a:rect l="l" t="t" r="r" b="b"/>
              <a:pathLst>
                <a:path w="870269" h="76200">
                  <a:moveTo>
                    <a:pt x="0" y="0"/>
                  </a:moveTo>
                  <a:lnTo>
                    <a:pt x="870269" y="0"/>
                  </a:lnTo>
                  <a:lnTo>
                    <a:pt x="870269" y="76200"/>
                  </a:lnTo>
                  <a:lnTo>
                    <a:pt x="0" y="76200"/>
                  </a:lnTo>
                  <a:close/>
                </a:path>
              </a:pathLst>
            </a:custGeom>
            <a:solidFill>
              <a:srgbClr val="000000"/>
            </a:solidFill>
          </p:spPr>
        </p:sp>
        <p:sp>
          <p:nvSpPr>
            <p:cNvPr id="9" name="Freeform 9"/>
            <p:cNvSpPr/>
            <p:nvPr/>
          </p:nvSpPr>
          <p:spPr>
            <a:xfrm>
              <a:off x="791529" y="1270"/>
              <a:ext cx="374650" cy="505460"/>
            </a:xfrm>
            <a:custGeom>
              <a:avLst/>
              <a:gdLst/>
              <a:ahLst/>
              <a:cxnLst/>
              <a:rect l="l" t="t" r="r" b="b"/>
              <a:pathLst>
                <a:path w="374650" h="505460">
                  <a:moveTo>
                    <a:pt x="0" y="505460"/>
                  </a:moveTo>
                  <a:lnTo>
                    <a:pt x="0" y="0"/>
                  </a:lnTo>
                  <a:lnTo>
                    <a:pt x="374650" y="252730"/>
                  </a:lnTo>
                  <a:close/>
                </a:path>
              </a:pathLst>
            </a:custGeom>
            <a:solidFill>
              <a:srgbClr val="000000"/>
            </a:solidFill>
          </p:spPr>
        </p:sp>
      </p:grpSp>
      <p:sp>
        <p:nvSpPr>
          <p:cNvPr id="10" name="TextBox 10"/>
          <p:cNvSpPr txBox="1"/>
          <p:nvPr/>
        </p:nvSpPr>
        <p:spPr>
          <a:xfrm>
            <a:off x="1028700" y="1887106"/>
            <a:ext cx="16230600" cy="910506"/>
          </a:xfrm>
          <a:prstGeom prst="rect">
            <a:avLst/>
          </a:prstGeom>
        </p:spPr>
        <p:txBody>
          <a:bodyPr lIns="0" tIns="0" rIns="0" bIns="0" rtlCol="0" anchor="t">
            <a:spAutoFit/>
          </a:bodyPr>
          <a:lstStyle/>
          <a:p>
            <a:pPr marL="0" lvl="0" indent="0" algn="l">
              <a:lnSpc>
                <a:spcPts val="7128"/>
              </a:lnSpc>
              <a:spcBef>
                <a:spcPct val="0"/>
              </a:spcBef>
            </a:pPr>
            <a:r>
              <a:rPr lang="en-US" sz="7200" b="1" dirty="0">
                <a:solidFill>
                  <a:srgbClr val="000000"/>
                </a:solidFill>
                <a:latin typeface="Aileron Ultra-Bold"/>
                <a:ea typeface="Aileron Ultra-Bold"/>
                <a:cs typeface="Aileron Ultra-Bold"/>
                <a:sym typeface="Aileron Ultra-Bold"/>
              </a:rPr>
              <a:t>Santa </a:t>
            </a:r>
            <a:r>
              <a:rPr lang="en-US" sz="7200" b="1" dirty="0" err="1">
                <a:solidFill>
                  <a:srgbClr val="000000"/>
                </a:solidFill>
                <a:latin typeface="Aileron Ultra-Bold"/>
                <a:ea typeface="Aileron Ultra-Bold"/>
                <a:cs typeface="Aileron Ultra-Bold"/>
                <a:sym typeface="Aileron Ultra-Bold"/>
              </a:rPr>
              <a:t>Giuletta</a:t>
            </a:r>
            <a:endParaRPr lang="en-US" sz="7200" b="1" dirty="0">
              <a:solidFill>
                <a:srgbClr val="000000"/>
              </a:solidFill>
              <a:latin typeface="Aileron Ultra-Bold"/>
              <a:ea typeface="Aileron Ultra-Bold"/>
              <a:cs typeface="Aileron Ultra-Bold"/>
              <a:sym typeface="Aileron Ultra-Bold"/>
            </a:endParaRPr>
          </a:p>
        </p:txBody>
      </p:sp>
      <p:sp>
        <p:nvSpPr>
          <p:cNvPr id="11" name="TextBox 11"/>
          <p:cNvSpPr txBox="1"/>
          <p:nvPr/>
        </p:nvSpPr>
        <p:spPr>
          <a:xfrm>
            <a:off x="1025156" y="3177186"/>
            <a:ext cx="16497300" cy="492443"/>
          </a:xfrm>
          <a:prstGeom prst="rect">
            <a:avLst/>
          </a:prstGeom>
        </p:spPr>
        <p:txBody>
          <a:bodyPr wrap="square" lIns="0" tIns="0" rIns="0" bIns="0" rtlCol="0" anchor="t">
            <a:spAutoFit/>
          </a:bodyPr>
          <a:lstStyle/>
          <a:p>
            <a:r>
              <a:rPr lang="it-IT" sz="3200" b="1" dirty="0">
                <a:solidFill>
                  <a:srgbClr val="D60093"/>
                </a:solidFill>
                <a:latin typeface="Aileron" panose="020B0604020202020204" charset="0"/>
              </a:rPr>
              <a:t>ADD.CREAZIONE SITI WEB E ADD. MACCHINE STAMPA – 10266</a:t>
            </a:r>
          </a:p>
        </p:txBody>
      </p:sp>
      <p:sp>
        <p:nvSpPr>
          <p:cNvPr id="12" name="TextBox 12"/>
          <p:cNvSpPr txBox="1"/>
          <p:nvPr/>
        </p:nvSpPr>
        <p:spPr>
          <a:xfrm>
            <a:off x="1025156" y="4965282"/>
            <a:ext cx="16285535" cy="1846659"/>
          </a:xfrm>
          <a:prstGeom prst="rect">
            <a:avLst/>
          </a:prstGeom>
        </p:spPr>
        <p:txBody>
          <a:bodyPr wrap="square" lIns="0" tIns="0" rIns="0" bIns="0" rtlCol="0" anchor="t">
            <a:spAutoFit/>
          </a:bodyPr>
          <a:lstStyle/>
          <a:p>
            <a:r>
              <a:rPr lang="it-IT" sz="2000" dirty="0">
                <a:latin typeface="Aileron" panose="020B0604020202020204" charset="0"/>
              </a:rPr>
              <a:t>Si cerca: ADDETTO ALLA CREAZIONE SITI WEB E ADD. MACCHINE FINITURA STAMPA</a:t>
            </a:r>
          </a:p>
          <a:p>
            <a:endParaRPr lang="it-IT" sz="2000" dirty="0">
              <a:latin typeface="Aileron" panose="020B0604020202020204" charset="0"/>
            </a:endParaRPr>
          </a:p>
          <a:p>
            <a:r>
              <a:rPr lang="it-IT" sz="2000" dirty="0">
                <a:latin typeface="Aileron" panose="020B0604020202020204" charset="0"/>
              </a:rPr>
              <a:t>Si richiede: diploma o laurea attinenti e buone conoscenze informatiche</a:t>
            </a:r>
          </a:p>
          <a:p>
            <a:r>
              <a:rPr lang="it-IT" sz="2000" dirty="0">
                <a:latin typeface="Aileron" panose="020B0604020202020204" charset="0"/>
              </a:rPr>
              <a:t>titolo di studio: diploma O laurea in informatica</a:t>
            </a:r>
          </a:p>
          <a:p>
            <a:endParaRPr lang="it-IT" sz="2000" dirty="0">
              <a:latin typeface="Aileron" panose="020B0604020202020204" charset="0"/>
            </a:endParaRPr>
          </a:p>
          <a:p>
            <a:r>
              <a:rPr lang="it-IT" sz="2000" dirty="0">
                <a:latin typeface="Aileron" panose="020B0604020202020204" charset="0"/>
              </a:rPr>
              <a:t>Si offre: INIZIALE TIROCINIO DI 3 MESI FINALIZZATO ALL''ASSUNZIONE - full time</a:t>
            </a:r>
          </a:p>
        </p:txBody>
      </p:sp>
      <p:sp>
        <p:nvSpPr>
          <p:cNvPr id="14" name="TextBox 14"/>
          <p:cNvSpPr txBox="1"/>
          <p:nvPr/>
        </p:nvSpPr>
        <p:spPr>
          <a:xfrm>
            <a:off x="11566533" y="701801"/>
            <a:ext cx="5031162" cy="312778"/>
          </a:xfrm>
          <a:prstGeom prst="rect">
            <a:avLst/>
          </a:prstGeom>
        </p:spPr>
        <p:txBody>
          <a:bodyPr lIns="0" tIns="0" rIns="0" bIns="0" rtlCol="0" anchor="t">
            <a:spAutoFit/>
          </a:bodyPr>
          <a:lstStyle/>
          <a:p>
            <a:pPr algn="r">
              <a:lnSpc>
                <a:spcPts val="2700"/>
              </a:lnSpc>
            </a:pPr>
            <a:r>
              <a:rPr lang="en-US" sz="1800" dirty="0">
                <a:solidFill>
                  <a:srgbClr val="000000"/>
                </a:solidFill>
                <a:latin typeface="Aileron"/>
                <a:ea typeface="Aileron"/>
                <a:cs typeface="Aileron"/>
                <a:sym typeface="Aileron"/>
              </a:rPr>
              <a:t>BOLLETTINO DEL LAVORO - </a:t>
            </a:r>
            <a:r>
              <a:rPr lang="en-US" dirty="0">
                <a:solidFill>
                  <a:srgbClr val="000000"/>
                </a:solidFill>
                <a:latin typeface="Aileron"/>
                <a:ea typeface="Aileron"/>
                <a:cs typeface="Aileron"/>
                <a:sym typeface="Aileron"/>
              </a:rPr>
              <a:t>11/02/2025</a:t>
            </a:r>
          </a:p>
        </p:txBody>
      </p:sp>
      <p:pic>
        <p:nvPicPr>
          <p:cNvPr id="15" name="Immagine 14"/>
          <p:cNvPicPr>
            <a:picLocks noChangeAspect="1"/>
          </p:cNvPicPr>
          <p:nvPr/>
        </p:nvPicPr>
        <p:blipFill>
          <a:blip r:embed="rId6"/>
          <a:stretch>
            <a:fillRect/>
          </a:stretch>
        </p:blipFill>
        <p:spPr>
          <a:xfrm>
            <a:off x="1025156" y="7212907"/>
            <a:ext cx="8437595" cy="1201016"/>
          </a:xfrm>
          <a:prstGeom prst="rect">
            <a:avLst/>
          </a:prstGeom>
        </p:spPr>
      </p:pic>
    </p:spTree>
    <p:extLst>
      <p:ext uri="{BB962C8B-B14F-4D97-AF65-F5344CB8AC3E}">
        <p14:creationId xmlns:p14="http://schemas.microsoft.com/office/powerpoint/2010/main" val="4235236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639</TotalTime>
  <Words>12106</Words>
  <Application>Microsoft Office PowerPoint</Application>
  <PresentationFormat>Personalizzato</PresentationFormat>
  <Paragraphs>1356</Paragraphs>
  <Slides>94</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94</vt:i4>
      </vt:variant>
    </vt:vector>
  </HeadingPairs>
  <TitlesOfParts>
    <vt:vector size="102" baseType="lpstr">
      <vt:lpstr>Aileron Bold</vt:lpstr>
      <vt:lpstr>Verdana</vt:lpstr>
      <vt:lpstr>Aileron Ultra-Bold</vt:lpstr>
      <vt:lpstr>Calibri</vt:lpstr>
      <vt:lpstr>Arial</vt:lpstr>
      <vt:lpstr>Aileron</vt:lpstr>
      <vt:lpstr>Aileron Heavy</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15.11.2024_Bollettino del lavoro</dc:title>
  <dc:creator>Sportello Sociale Borriello</dc:creator>
  <cp:lastModifiedBy>Roberto Botta</cp:lastModifiedBy>
  <cp:revision>65</cp:revision>
  <dcterms:created xsi:type="dcterms:W3CDTF">2006-08-16T00:00:00Z</dcterms:created>
  <dcterms:modified xsi:type="dcterms:W3CDTF">2025-02-14T20:28:31Z</dcterms:modified>
  <dc:identifier>DAGXZmDsFhY</dc:identifier>
</cp:coreProperties>
</file>